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97" r:id="rId2"/>
    <p:sldId id="289" r:id="rId3"/>
    <p:sldId id="298" r:id="rId4"/>
    <p:sldId id="279" r:id="rId5"/>
    <p:sldId id="259" r:id="rId6"/>
    <p:sldId id="262" r:id="rId7"/>
    <p:sldId id="264" r:id="rId8"/>
    <p:sldId id="265" r:id="rId9"/>
    <p:sldId id="266" r:id="rId10"/>
    <p:sldId id="300" r:id="rId11"/>
    <p:sldId id="267" r:id="rId12"/>
    <p:sldId id="268" r:id="rId13"/>
    <p:sldId id="277" r:id="rId14"/>
    <p:sldId id="269" r:id="rId15"/>
    <p:sldId id="301" r:id="rId16"/>
    <p:sldId id="294" r:id="rId17"/>
    <p:sldId id="275" r:id="rId18"/>
    <p:sldId id="274" r:id="rId19"/>
    <p:sldId id="302" r:id="rId20"/>
    <p:sldId id="276" r:id="rId21"/>
    <p:sldId id="280" r:id="rId22"/>
    <p:sldId id="28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" y="4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png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33DC-C49B-42D5-AE90-C03AF86725BB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48365-8F67-410B-90A9-A9E425234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62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1C693E70-F037-2C82-D6E0-15292D982FB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232E0CE4-785C-96AE-2496-A03101E792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/>
              <a:t>2. is non-zero but does not change.</a:t>
            </a:r>
          </a:p>
          <a:p>
            <a:endParaRPr lang="zh-CN" altLang="en-US"/>
          </a:p>
          <a:p>
            <a:r>
              <a:rPr lang="en-US" altLang="zh-CN" b="1"/>
              <a:t>E</a:t>
            </a:r>
            <a:r>
              <a:rPr lang="en-US" altLang="zh-CN"/>
              <a:t>= 0 in conductor </a:t>
            </a:r>
            <a:r>
              <a:rPr lang="zh-CN" altLang="en-US"/>
              <a:t>→</a:t>
            </a:r>
            <a:r>
              <a:rPr lang="en-US" altLang="zh-CN"/>
              <a:t>-Q on inner surface</a:t>
            </a:r>
          </a:p>
          <a:p>
            <a:r>
              <a:rPr lang="en-US" altLang="zh-CN"/>
              <a:t>Charge conserved </a:t>
            </a:r>
            <a:r>
              <a:rPr lang="zh-CN" altLang="en-US"/>
              <a:t>→</a:t>
            </a:r>
            <a:r>
              <a:rPr lang="en-US" altLang="zh-CN"/>
              <a:t>+Q on outer surface</a:t>
            </a:r>
          </a:p>
          <a:p>
            <a:r>
              <a:rPr lang="en-US" altLang="zh-CN" b="1"/>
              <a:t>E</a:t>
            </a:r>
            <a:r>
              <a:rPr lang="en-US" altLang="zh-CN"/>
              <a:t>= 0 in conductor </a:t>
            </a:r>
            <a:r>
              <a:rPr lang="zh-CN" altLang="en-US"/>
              <a:t>→</a:t>
            </a:r>
            <a:r>
              <a:rPr lang="en-US" altLang="zh-CN"/>
              <a:t>No “communication” between –Q &amp; +Q </a:t>
            </a:r>
            <a:r>
              <a:rPr lang="zh-CN" altLang="en-US"/>
              <a:t>→</a:t>
            </a:r>
            <a:r>
              <a:rPr lang="en-US" altLang="zh-CN"/>
              <a:t>+ Q uniformly distributed</a:t>
            </a:r>
          </a:p>
          <a:p>
            <a:endParaRPr lang="zh-CN" altLang="en-US"/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1C0C5559-0FF9-B959-A89C-1072590FCD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C34C0FF-4CC1-4807-9D74-0B6719011CF5}" type="slidenum">
              <a:rPr lang="zh-CN" altLang="en-US" sz="1200"/>
              <a:pPr eaLnBrk="1" hangingPunct="1"/>
              <a:t>16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>
            <a:extLst>
              <a:ext uri="{FF2B5EF4-FFF2-40B4-BE49-F238E27FC236}">
                <a16:creationId xmlns:a16="http://schemas.microsoft.com/office/drawing/2014/main" id="{8F242E48-661A-F9AB-1E34-BFB5C5BD0FD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备注占位符 2">
            <a:extLst>
              <a:ext uri="{FF2B5EF4-FFF2-40B4-BE49-F238E27FC236}">
                <a16:creationId xmlns:a16="http://schemas.microsoft.com/office/drawing/2014/main" id="{19DCCF55-1613-16A0-665C-9DBD5A0A51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3011" name="灯片编号占位符 3">
            <a:extLst>
              <a:ext uri="{FF2B5EF4-FFF2-40B4-BE49-F238E27FC236}">
                <a16:creationId xmlns:a16="http://schemas.microsoft.com/office/drawing/2014/main" id="{50F6DC86-A5FB-0E3B-6950-26E4E13A6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BB44CE0-CE15-4D65-8D5B-E0AC592F42F5}" type="slidenum">
              <a:rPr lang="zh-CN" altLang="en-US" sz="1200"/>
              <a:pPr eaLnBrk="1" hangingPunct="1"/>
              <a:t>21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15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84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16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5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49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01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61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638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94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1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833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61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6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f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51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png"/><Relationship Id="rId11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7.bin"/><Relationship Id="rId4" Type="http://schemas.openxmlformats.org/officeDocument/2006/relationships/image" Target="../media/image13.wmf"/><Relationship Id="rId9" Type="http://schemas.openxmlformats.org/officeDocument/2006/relationships/image" Target="../media/image19.png"/><Relationship Id="rId14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Box 5">
            <a:extLst>
              <a:ext uri="{FF2B5EF4-FFF2-40B4-BE49-F238E27FC236}">
                <a16:creationId xmlns:a16="http://schemas.microsoft.com/office/drawing/2014/main" id="{9A912367-0EDC-7D0B-874C-168DBD268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765175"/>
            <a:ext cx="3197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周内容提要</a:t>
            </a:r>
          </a:p>
        </p:txBody>
      </p:sp>
      <p:sp>
        <p:nvSpPr>
          <p:cNvPr id="14338" name="TextBox 6">
            <a:extLst>
              <a:ext uri="{FF2B5EF4-FFF2-40B4-BE49-F238E27FC236}">
                <a16:creationId xmlns:a16="http://schemas.microsoft.com/office/drawing/2014/main" id="{B8ED2762-E74E-BCC0-6D7E-F9EDE711C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6440" y="2020386"/>
            <a:ext cx="3427541" cy="162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静电场中的导体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电容器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D5175710-266A-D0A2-755E-E9CDBF93B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581525"/>
            <a:ext cx="6264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800" b="1" dirty="0"/>
              <a:t>作业</a:t>
            </a:r>
            <a:r>
              <a:rPr lang="en-US" altLang="zh-CN" sz="2800" b="1" dirty="0"/>
              <a:t>: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P107 2.1---4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5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8</a:t>
            </a: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311C3CEB-A586-7052-EF72-765B2D934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122863"/>
            <a:ext cx="4965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 P119  2.2----5</a:t>
            </a:r>
            <a:r>
              <a:rPr lang="zh-CN" altLang="en-US" sz="2800" b="1">
                <a:solidFill>
                  <a:srgbClr val="FF0000"/>
                </a:solidFill>
              </a:rPr>
              <a:t>、</a:t>
            </a:r>
            <a:r>
              <a:rPr lang="en-US" altLang="zh-CN" sz="2800" b="1">
                <a:solidFill>
                  <a:srgbClr val="FF0000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F517B-2EDF-491F-9437-E47F83E0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7" y="87320"/>
            <a:ext cx="7295731" cy="98731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尖端放电应用：场离子显微镜</a:t>
            </a:r>
          </a:p>
        </p:txBody>
      </p:sp>
      <p:pic>
        <p:nvPicPr>
          <p:cNvPr id="14338" name="Picture 2" descr="File:Field ion microscope schem.svg - Wikimedia Commons">
            <a:extLst>
              <a:ext uri="{FF2B5EF4-FFF2-40B4-BE49-F238E27FC236}">
                <a16:creationId xmlns:a16="http://schemas.microsoft.com/office/drawing/2014/main" id="{A6A77C23-36D7-4CEF-A7D4-0ED1253B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512" y="1240233"/>
            <a:ext cx="3451073" cy="267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bkimg.cdn.bcebos.com/pic/27d647ee42fdf5c5b3fb9574">
            <a:extLst>
              <a:ext uri="{FF2B5EF4-FFF2-40B4-BE49-F238E27FC236}">
                <a16:creationId xmlns:a16="http://schemas.microsoft.com/office/drawing/2014/main" id="{C855EA46-43E2-469D-AB72-50E674702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801" y="1129831"/>
            <a:ext cx="3068687" cy="278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field ion microscopy 的图像结果">
            <a:extLst>
              <a:ext uri="{FF2B5EF4-FFF2-40B4-BE49-F238E27FC236}">
                <a16:creationId xmlns:a16="http://schemas.microsoft.com/office/drawing/2014/main" id="{20594452-5CAC-41BF-B5FA-839EA74FF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512" y="3919547"/>
            <a:ext cx="6158378" cy="293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80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CDF7D5D-71BD-412C-A97B-9CA71DF4F74B}"/>
              </a:ext>
            </a:extLst>
          </p:cNvPr>
          <p:cNvSpPr/>
          <p:nvPr/>
        </p:nvSpPr>
        <p:spPr>
          <a:xfrm>
            <a:off x="4467966" y="3429000"/>
            <a:ext cx="2620539" cy="1837197"/>
          </a:xfrm>
          <a:custGeom>
            <a:avLst/>
            <a:gdLst>
              <a:gd name="connsiteX0" fmla="*/ 3504 w 1973999"/>
              <a:gd name="connsiteY0" fmla="*/ 425543 h 1434305"/>
              <a:gd name="connsiteX1" fmla="*/ 109693 w 1973999"/>
              <a:gd name="connsiteY1" fmla="*/ 809001 h 1434305"/>
              <a:gd name="connsiteX2" fmla="*/ 398761 w 1973999"/>
              <a:gd name="connsiteY2" fmla="*/ 1180660 h 1434305"/>
              <a:gd name="connsiteX3" fmla="*/ 805816 w 1973999"/>
              <a:gd name="connsiteY3" fmla="*/ 1381238 h 1434305"/>
              <a:gd name="connsiteX4" fmla="*/ 1360356 w 1973999"/>
              <a:gd name="connsiteY4" fmla="*/ 1422534 h 1434305"/>
              <a:gd name="connsiteX5" fmla="*/ 1761512 w 1973999"/>
              <a:gd name="connsiteY5" fmla="*/ 1204258 h 1434305"/>
              <a:gd name="connsiteX6" fmla="*/ 1973889 w 1973999"/>
              <a:gd name="connsiteY6" fmla="*/ 637920 h 1434305"/>
              <a:gd name="connsiteX7" fmla="*/ 1785109 w 1973999"/>
              <a:gd name="connsiteY7" fmla="*/ 242663 h 1434305"/>
              <a:gd name="connsiteX8" fmla="*/ 1431148 w 1973999"/>
              <a:gd name="connsiteY8" fmla="*/ 89280 h 1434305"/>
              <a:gd name="connsiteX9" fmla="*/ 1100784 w 1973999"/>
              <a:gd name="connsiteY9" fmla="*/ 95179 h 1434305"/>
              <a:gd name="connsiteX10" fmla="*/ 605238 w 1973999"/>
              <a:gd name="connsiteY10" fmla="*/ 789 h 1434305"/>
              <a:gd name="connsiteX11" fmla="*/ 221780 w 1973999"/>
              <a:gd name="connsiteY11" fmla="*/ 71581 h 1434305"/>
              <a:gd name="connsiteX12" fmla="*/ 3504 w 1973999"/>
              <a:gd name="connsiteY12" fmla="*/ 425543 h 143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3999" h="1434305">
                <a:moveTo>
                  <a:pt x="3504" y="425543"/>
                </a:moveTo>
                <a:cubicBezTo>
                  <a:pt x="-15177" y="548446"/>
                  <a:pt x="43817" y="683148"/>
                  <a:pt x="109693" y="809001"/>
                </a:cubicBezTo>
                <a:cubicBezTo>
                  <a:pt x="175569" y="934854"/>
                  <a:pt x="282741" y="1085287"/>
                  <a:pt x="398761" y="1180660"/>
                </a:cubicBezTo>
                <a:cubicBezTo>
                  <a:pt x="514781" y="1276033"/>
                  <a:pt x="645550" y="1340926"/>
                  <a:pt x="805816" y="1381238"/>
                </a:cubicBezTo>
                <a:cubicBezTo>
                  <a:pt x="966082" y="1421550"/>
                  <a:pt x="1201074" y="1452031"/>
                  <a:pt x="1360356" y="1422534"/>
                </a:cubicBezTo>
                <a:cubicBezTo>
                  <a:pt x="1519638" y="1393037"/>
                  <a:pt x="1659257" y="1335027"/>
                  <a:pt x="1761512" y="1204258"/>
                </a:cubicBezTo>
                <a:cubicBezTo>
                  <a:pt x="1863767" y="1073489"/>
                  <a:pt x="1969956" y="798186"/>
                  <a:pt x="1973889" y="637920"/>
                </a:cubicBezTo>
                <a:cubicBezTo>
                  <a:pt x="1977822" y="477654"/>
                  <a:pt x="1875566" y="334103"/>
                  <a:pt x="1785109" y="242663"/>
                </a:cubicBezTo>
                <a:cubicBezTo>
                  <a:pt x="1694652" y="151223"/>
                  <a:pt x="1545202" y="113861"/>
                  <a:pt x="1431148" y="89280"/>
                </a:cubicBezTo>
                <a:cubicBezTo>
                  <a:pt x="1317094" y="64699"/>
                  <a:pt x="1238436" y="109927"/>
                  <a:pt x="1100784" y="95179"/>
                </a:cubicBezTo>
                <a:cubicBezTo>
                  <a:pt x="963132" y="80431"/>
                  <a:pt x="751739" y="4722"/>
                  <a:pt x="605238" y="789"/>
                </a:cubicBezTo>
                <a:cubicBezTo>
                  <a:pt x="458737" y="-3144"/>
                  <a:pt x="326002" y="5705"/>
                  <a:pt x="221780" y="71581"/>
                </a:cubicBezTo>
                <a:cubicBezTo>
                  <a:pt x="117558" y="137457"/>
                  <a:pt x="22185" y="302640"/>
                  <a:pt x="3504" y="42554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97" name="Rectangle 2">
            <a:extLst>
              <a:ext uri="{FF2B5EF4-FFF2-40B4-BE49-F238E27FC236}">
                <a16:creationId xmlns:a16="http://schemas.microsoft.com/office/drawing/2014/main" id="{0F4B167D-B922-6854-DEE5-814727166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0635" y="495538"/>
            <a:ext cx="7208248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二、导体空腔的静电平衡性质</a:t>
            </a:r>
            <a:r>
              <a:rPr lang="zh-CN" altLang="en-US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EB53E873-8D2D-4D73-421A-9492EA89F4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9065" y="1717023"/>
            <a:ext cx="4382935" cy="1802230"/>
          </a:xfrm>
        </p:spPr>
        <p:txBody>
          <a:bodyPr>
            <a:noAutofit/>
          </a:bodyPr>
          <a:lstStyle/>
          <a:p>
            <a:pPr lvl="1" indent="2286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腔内没有带电体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lvl="1" indent="2286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腔内有带电体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E86DE5C-77BB-4373-8E15-821E7E107AA0}"/>
              </a:ext>
            </a:extLst>
          </p:cNvPr>
          <p:cNvGrpSpPr/>
          <p:nvPr/>
        </p:nvGrpSpPr>
        <p:grpSpPr>
          <a:xfrm>
            <a:off x="1501539" y="3539241"/>
            <a:ext cx="2292012" cy="1658143"/>
            <a:chOff x="1364653" y="3909926"/>
            <a:chExt cx="2292012" cy="1658143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4B2F0EE-9D5A-47A1-BA67-3B87E8A90F05}"/>
                </a:ext>
              </a:extLst>
            </p:cNvPr>
            <p:cNvSpPr/>
            <p:nvPr/>
          </p:nvSpPr>
          <p:spPr>
            <a:xfrm>
              <a:off x="1364653" y="3909926"/>
              <a:ext cx="2292012" cy="1658143"/>
            </a:xfrm>
            <a:custGeom>
              <a:avLst/>
              <a:gdLst>
                <a:gd name="connsiteX0" fmla="*/ 3504 w 1973999"/>
                <a:gd name="connsiteY0" fmla="*/ 425543 h 1434305"/>
                <a:gd name="connsiteX1" fmla="*/ 109693 w 1973999"/>
                <a:gd name="connsiteY1" fmla="*/ 809001 h 1434305"/>
                <a:gd name="connsiteX2" fmla="*/ 398761 w 1973999"/>
                <a:gd name="connsiteY2" fmla="*/ 1180660 h 1434305"/>
                <a:gd name="connsiteX3" fmla="*/ 805816 w 1973999"/>
                <a:gd name="connsiteY3" fmla="*/ 1381238 h 1434305"/>
                <a:gd name="connsiteX4" fmla="*/ 1360356 w 1973999"/>
                <a:gd name="connsiteY4" fmla="*/ 1422534 h 1434305"/>
                <a:gd name="connsiteX5" fmla="*/ 1761512 w 1973999"/>
                <a:gd name="connsiteY5" fmla="*/ 1204258 h 1434305"/>
                <a:gd name="connsiteX6" fmla="*/ 1973889 w 1973999"/>
                <a:gd name="connsiteY6" fmla="*/ 637920 h 1434305"/>
                <a:gd name="connsiteX7" fmla="*/ 1785109 w 1973999"/>
                <a:gd name="connsiteY7" fmla="*/ 242663 h 1434305"/>
                <a:gd name="connsiteX8" fmla="*/ 1431148 w 1973999"/>
                <a:gd name="connsiteY8" fmla="*/ 89280 h 1434305"/>
                <a:gd name="connsiteX9" fmla="*/ 1100784 w 1973999"/>
                <a:gd name="connsiteY9" fmla="*/ 95179 h 1434305"/>
                <a:gd name="connsiteX10" fmla="*/ 605238 w 1973999"/>
                <a:gd name="connsiteY10" fmla="*/ 789 h 1434305"/>
                <a:gd name="connsiteX11" fmla="*/ 221780 w 1973999"/>
                <a:gd name="connsiteY11" fmla="*/ 71581 h 1434305"/>
                <a:gd name="connsiteX12" fmla="*/ 3504 w 1973999"/>
                <a:gd name="connsiteY12" fmla="*/ 425543 h 143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3999" h="1434305">
                  <a:moveTo>
                    <a:pt x="3504" y="425543"/>
                  </a:moveTo>
                  <a:cubicBezTo>
                    <a:pt x="-15177" y="548446"/>
                    <a:pt x="43817" y="683148"/>
                    <a:pt x="109693" y="809001"/>
                  </a:cubicBezTo>
                  <a:cubicBezTo>
                    <a:pt x="175569" y="934854"/>
                    <a:pt x="282741" y="1085287"/>
                    <a:pt x="398761" y="1180660"/>
                  </a:cubicBezTo>
                  <a:cubicBezTo>
                    <a:pt x="514781" y="1276033"/>
                    <a:pt x="645550" y="1340926"/>
                    <a:pt x="805816" y="1381238"/>
                  </a:cubicBezTo>
                  <a:cubicBezTo>
                    <a:pt x="966082" y="1421550"/>
                    <a:pt x="1201074" y="1452031"/>
                    <a:pt x="1360356" y="1422534"/>
                  </a:cubicBezTo>
                  <a:cubicBezTo>
                    <a:pt x="1519638" y="1393037"/>
                    <a:pt x="1659257" y="1335027"/>
                    <a:pt x="1761512" y="1204258"/>
                  </a:cubicBezTo>
                  <a:cubicBezTo>
                    <a:pt x="1863767" y="1073489"/>
                    <a:pt x="1969956" y="798186"/>
                    <a:pt x="1973889" y="637920"/>
                  </a:cubicBezTo>
                  <a:cubicBezTo>
                    <a:pt x="1977822" y="477654"/>
                    <a:pt x="1875566" y="334103"/>
                    <a:pt x="1785109" y="242663"/>
                  </a:cubicBezTo>
                  <a:cubicBezTo>
                    <a:pt x="1694652" y="151223"/>
                    <a:pt x="1545202" y="113861"/>
                    <a:pt x="1431148" y="89280"/>
                  </a:cubicBezTo>
                  <a:cubicBezTo>
                    <a:pt x="1317094" y="64699"/>
                    <a:pt x="1238436" y="109927"/>
                    <a:pt x="1100784" y="95179"/>
                  </a:cubicBezTo>
                  <a:cubicBezTo>
                    <a:pt x="963132" y="80431"/>
                    <a:pt x="751739" y="4722"/>
                    <a:pt x="605238" y="789"/>
                  </a:cubicBezTo>
                  <a:cubicBezTo>
                    <a:pt x="458737" y="-3144"/>
                    <a:pt x="326002" y="5705"/>
                    <a:pt x="221780" y="71581"/>
                  </a:cubicBezTo>
                  <a:cubicBezTo>
                    <a:pt x="117558" y="137457"/>
                    <a:pt x="22185" y="302640"/>
                    <a:pt x="3504" y="42554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95000"/>
                    <a:lumOff val="5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CC11C981-0696-4E3A-BD86-2FD1E188A312}"/>
                </a:ext>
              </a:extLst>
            </p:cNvPr>
            <p:cNvSpPr/>
            <p:nvPr/>
          </p:nvSpPr>
          <p:spPr>
            <a:xfrm rot="21367903">
              <a:off x="1877886" y="4236266"/>
              <a:ext cx="1298310" cy="1004873"/>
            </a:xfrm>
            <a:custGeom>
              <a:avLst/>
              <a:gdLst>
                <a:gd name="connsiteX0" fmla="*/ 3504 w 1973999"/>
                <a:gd name="connsiteY0" fmla="*/ 425543 h 1434305"/>
                <a:gd name="connsiteX1" fmla="*/ 109693 w 1973999"/>
                <a:gd name="connsiteY1" fmla="*/ 809001 h 1434305"/>
                <a:gd name="connsiteX2" fmla="*/ 398761 w 1973999"/>
                <a:gd name="connsiteY2" fmla="*/ 1180660 h 1434305"/>
                <a:gd name="connsiteX3" fmla="*/ 805816 w 1973999"/>
                <a:gd name="connsiteY3" fmla="*/ 1381238 h 1434305"/>
                <a:gd name="connsiteX4" fmla="*/ 1360356 w 1973999"/>
                <a:gd name="connsiteY4" fmla="*/ 1422534 h 1434305"/>
                <a:gd name="connsiteX5" fmla="*/ 1761512 w 1973999"/>
                <a:gd name="connsiteY5" fmla="*/ 1204258 h 1434305"/>
                <a:gd name="connsiteX6" fmla="*/ 1973889 w 1973999"/>
                <a:gd name="connsiteY6" fmla="*/ 637920 h 1434305"/>
                <a:gd name="connsiteX7" fmla="*/ 1785109 w 1973999"/>
                <a:gd name="connsiteY7" fmla="*/ 242663 h 1434305"/>
                <a:gd name="connsiteX8" fmla="*/ 1431148 w 1973999"/>
                <a:gd name="connsiteY8" fmla="*/ 89280 h 1434305"/>
                <a:gd name="connsiteX9" fmla="*/ 1100784 w 1973999"/>
                <a:gd name="connsiteY9" fmla="*/ 95179 h 1434305"/>
                <a:gd name="connsiteX10" fmla="*/ 605238 w 1973999"/>
                <a:gd name="connsiteY10" fmla="*/ 789 h 1434305"/>
                <a:gd name="connsiteX11" fmla="*/ 221780 w 1973999"/>
                <a:gd name="connsiteY11" fmla="*/ 71581 h 1434305"/>
                <a:gd name="connsiteX12" fmla="*/ 3504 w 1973999"/>
                <a:gd name="connsiteY12" fmla="*/ 425543 h 143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3999" h="1434305">
                  <a:moveTo>
                    <a:pt x="3504" y="425543"/>
                  </a:moveTo>
                  <a:cubicBezTo>
                    <a:pt x="-15177" y="548446"/>
                    <a:pt x="43817" y="683148"/>
                    <a:pt x="109693" y="809001"/>
                  </a:cubicBezTo>
                  <a:cubicBezTo>
                    <a:pt x="175569" y="934854"/>
                    <a:pt x="282741" y="1085287"/>
                    <a:pt x="398761" y="1180660"/>
                  </a:cubicBezTo>
                  <a:cubicBezTo>
                    <a:pt x="514781" y="1276033"/>
                    <a:pt x="645550" y="1340926"/>
                    <a:pt x="805816" y="1381238"/>
                  </a:cubicBezTo>
                  <a:cubicBezTo>
                    <a:pt x="966082" y="1421550"/>
                    <a:pt x="1201074" y="1452031"/>
                    <a:pt x="1360356" y="1422534"/>
                  </a:cubicBezTo>
                  <a:cubicBezTo>
                    <a:pt x="1519638" y="1393037"/>
                    <a:pt x="1659257" y="1335027"/>
                    <a:pt x="1761512" y="1204258"/>
                  </a:cubicBezTo>
                  <a:cubicBezTo>
                    <a:pt x="1863767" y="1073489"/>
                    <a:pt x="1969956" y="798186"/>
                    <a:pt x="1973889" y="637920"/>
                  </a:cubicBezTo>
                  <a:cubicBezTo>
                    <a:pt x="1977822" y="477654"/>
                    <a:pt x="1875566" y="334103"/>
                    <a:pt x="1785109" y="242663"/>
                  </a:cubicBezTo>
                  <a:cubicBezTo>
                    <a:pt x="1694652" y="151223"/>
                    <a:pt x="1545202" y="113861"/>
                    <a:pt x="1431148" y="89280"/>
                  </a:cubicBezTo>
                  <a:cubicBezTo>
                    <a:pt x="1317094" y="64699"/>
                    <a:pt x="1238436" y="109927"/>
                    <a:pt x="1100784" y="95179"/>
                  </a:cubicBezTo>
                  <a:cubicBezTo>
                    <a:pt x="963132" y="80431"/>
                    <a:pt x="751739" y="4722"/>
                    <a:pt x="605238" y="789"/>
                  </a:cubicBezTo>
                  <a:cubicBezTo>
                    <a:pt x="458737" y="-3144"/>
                    <a:pt x="326002" y="5705"/>
                    <a:pt x="221780" y="71581"/>
                  </a:cubicBezTo>
                  <a:cubicBezTo>
                    <a:pt x="117558" y="137457"/>
                    <a:pt x="22185" y="302640"/>
                    <a:pt x="3504" y="425543"/>
                  </a:cubicBez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6F047DE0-72F5-4DF2-AFE3-DF214E5DC381}"/>
              </a:ext>
            </a:extLst>
          </p:cNvPr>
          <p:cNvSpPr/>
          <p:nvPr/>
        </p:nvSpPr>
        <p:spPr>
          <a:xfrm rot="21367903">
            <a:off x="4922328" y="3817624"/>
            <a:ext cx="1796853" cy="1264797"/>
          </a:xfrm>
          <a:custGeom>
            <a:avLst/>
            <a:gdLst>
              <a:gd name="connsiteX0" fmla="*/ 3504 w 1973999"/>
              <a:gd name="connsiteY0" fmla="*/ 425543 h 1434305"/>
              <a:gd name="connsiteX1" fmla="*/ 109693 w 1973999"/>
              <a:gd name="connsiteY1" fmla="*/ 809001 h 1434305"/>
              <a:gd name="connsiteX2" fmla="*/ 398761 w 1973999"/>
              <a:gd name="connsiteY2" fmla="*/ 1180660 h 1434305"/>
              <a:gd name="connsiteX3" fmla="*/ 805816 w 1973999"/>
              <a:gd name="connsiteY3" fmla="*/ 1381238 h 1434305"/>
              <a:gd name="connsiteX4" fmla="*/ 1360356 w 1973999"/>
              <a:gd name="connsiteY4" fmla="*/ 1422534 h 1434305"/>
              <a:gd name="connsiteX5" fmla="*/ 1761512 w 1973999"/>
              <a:gd name="connsiteY5" fmla="*/ 1204258 h 1434305"/>
              <a:gd name="connsiteX6" fmla="*/ 1973889 w 1973999"/>
              <a:gd name="connsiteY6" fmla="*/ 637920 h 1434305"/>
              <a:gd name="connsiteX7" fmla="*/ 1785109 w 1973999"/>
              <a:gd name="connsiteY7" fmla="*/ 242663 h 1434305"/>
              <a:gd name="connsiteX8" fmla="*/ 1431148 w 1973999"/>
              <a:gd name="connsiteY8" fmla="*/ 89280 h 1434305"/>
              <a:gd name="connsiteX9" fmla="*/ 1100784 w 1973999"/>
              <a:gd name="connsiteY9" fmla="*/ 95179 h 1434305"/>
              <a:gd name="connsiteX10" fmla="*/ 605238 w 1973999"/>
              <a:gd name="connsiteY10" fmla="*/ 789 h 1434305"/>
              <a:gd name="connsiteX11" fmla="*/ 221780 w 1973999"/>
              <a:gd name="connsiteY11" fmla="*/ 71581 h 1434305"/>
              <a:gd name="connsiteX12" fmla="*/ 3504 w 1973999"/>
              <a:gd name="connsiteY12" fmla="*/ 425543 h 143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3999" h="1434305">
                <a:moveTo>
                  <a:pt x="3504" y="425543"/>
                </a:moveTo>
                <a:cubicBezTo>
                  <a:pt x="-15177" y="548446"/>
                  <a:pt x="43817" y="683148"/>
                  <a:pt x="109693" y="809001"/>
                </a:cubicBezTo>
                <a:cubicBezTo>
                  <a:pt x="175569" y="934854"/>
                  <a:pt x="282741" y="1085287"/>
                  <a:pt x="398761" y="1180660"/>
                </a:cubicBezTo>
                <a:cubicBezTo>
                  <a:pt x="514781" y="1276033"/>
                  <a:pt x="645550" y="1340926"/>
                  <a:pt x="805816" y="1381238"/>
                </a:cubicBezTo>
                <a:cubicBezTo>
                  <a:pt x="966082" y="1421550"/>
                  <a:pt x="1201074" y="1452031"/>
                  <a:pt x="1360356" y="1422534"/>
                </a:cubicBezTo>
                <a:cubicBezTo>
                  <a:pt x="1519638" y="1393037"/>
                  <a:pt x="1659257" y="1335027"/>
                  <a:pt x="1761512" y="1204258"/>
                </a:cubicBezTo>
                <a:cubicBezTo>
                  <a:pt x="1863767" y="1073489"/>
                  <a:pt x="1969956" y="798186"/>
                  <a:pt x="1973889" y="637920"/>
                </a:cubicBezTo>
                <a:cubicBezTo>
                  <a:pt x="1977822" y="477654"/>
                  <a:pt x="1875566" y="334103"/>
                  <a:pt x="1785109" y="242663"/>
                </a:cubicBezTo>
                <a:cubicBezTo>
                  <a:pt x="1694652" y="151223"/>
                  <a:pt x="1545202" y="113861"/>
                  <a:pt x="1431148" y="89280"/>
                </a:cubicBezTo>
                <a:cubicBezTo>
                  <a:pt x="1317094" y="64699"/>
                  <a:pt x="1238436" y="109927"/>
                  <a:pt x="1100784" y="95179"/>
                </a:cubicBezTo>
                <a:cubicBezTo>
                  <a:pt x="963132" y="80431"/>
                  <a:pt x="751739" y="4722"/>
                  <a:pt x="605238" y="789"/>
                </a:cubicBezTo>
                <a:cubicBezTo>
                  <a:pt x="458737" y="-3144"/>
                  <a:pt x="326002" y="5705"/>
                  <a:pt x="221780" y="71581"/>
                </a:cubicBezTo>
                <a:cubicBezTo>
                  <a:pt x="117558" y="137457"/>
                  <a:pt x="22185" y="302640"/>
                  <a:pt x="3504" y="425543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0821892-7137-4606-97B6-91813BD04010}"/>
              </a:ext>
            </a:extLst>
          </p:cNvPr>
          <p:cNvSpPr/>
          <p:nvPr/>
        </p:nvSpPr>
        <p:spPr>
          <a:xfrm>
            <a:off x="5563793" y="4123003"/>
            <a:ext cx="683920" cy="640638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9367A1-BC1F-4C8D-AEAA-BD76559F2D9D}"/>
              </a:ext>
            </a:extLst>
          </p:cNvPr>
          <p:cNvSpPr txBox="1"/>
          <p:nvPr/>
        </p:nvSpPr>
        <p:spPr>
          <a:xfrm>
            <a:off x="2391482" y="5517322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电场、电势、电荷分布如何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4B4681E-C299-401E-8FF0-311044ADF07A}"/>
              </a:ext>
            </a:extLst>
          </p:cNvPr>
          <p:cNvGrpSpPr/>
          <p:nvPr/>
        </p:nvGrpSpPr>
        <p:grpSpPr>
          <a:xfrm>
            <a:off x="5563793" y="3933015"/>
            <a:ext cx="971226" cy="980089"/>
            <a:chOff x="7746001" y="2096358"/>
            <a:chExt cx="971226" cy="980089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025B0FB-F2A3-4138-93CF-992D50E44812}"/>
                </a:ext>
              </a:extLst>
            </p:cNvPr>
            <p:cNvSpPr txBox="1"/>
            <p:nvPr/>
          </p:nvSpPr>
          <p:spPr>
            <a:xfrm>
              <a:off x="7746001" y="2388746"/>
              <a:ext cx="775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+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BF5DE3C-5DEF-492D-8608-836F2D769083}"/>
                </a:ext>
              </a:extLst>
            </p:cNvPr>
            <p:cNvSpPr txBox="1"/>
            <p:nvPr/>
          </p:nvSpPr>
          <p:spPr>
            <a:xfrm>
              <a:off x="7941327" y="2096358"/>
              <a:ext cx="775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+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EE53FEF-227A-4933-9287-FB6D173C6940}"/>
                </a:ext>
              </a:extLst>
            </p:cNvPr>
            <p:cNvSpPr txBox="1"/>
            <p:nvPr/>
          </p:nvSpPr>
          <p:spPr>
            <a:xfrm>
              <a:off x="7939427" y="2491672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+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2883353-524C-4196-88A6-11EC2AED954D}"/>
                </a:ext>
              </a:extLst>
            </p:cNvPr>
            <p:cNvSpPr txBox="1"/>
            <p:nvPr/>
          </p:nvSpPr>
          <p:spPr>
            <a:xfrm>
              <a:off x="7747752" y="2159513"/>
              <a:ext cx="775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+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5A9CA96-E0DC-43AD-9EAE-2ED8E0B5619B}"/>
                </a:ext>
              </a:extLst>
            </p:cNvPr>
            <p:cNvSpPr txBox="1"/>
            <p:nvPr/>
          </p:nvSpPr>
          <p:spPr>
            <a:xfrm>
              <a:off x="8134901" y="2262439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+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E2A6BC61-F43A-3FDE-3ECA-90964DF629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55575"/>
            <a:ext cx="3687388" cy="71451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腔内无带电体 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ABD192DB-70C6-1A91-29DF-8C8586201A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5005" y="1473826"/>
            <a:ext cx="6022642" cy="21590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导体空腔的导体壳内表面上有无电荷？空腔内电势和电场如何分布？</a:t>
            </a:r>
          </a:p>
        </p:txBody>
      </p:sp>
      <p:graphicFrame>
        <p:nvGraphicFramePr>
          <p:cNvPr id="22533" name="Object 5">
            <a:extLst>
              <a:ext uri="{FF2B5EF4-FFF2-40B4-BE49-F238E27FC236}">
                <a16:creationId xmlns:a16="http://schemas.microsoft.com/office/drawing/2014/main" id="{D108A755-432A-3A42-919B-4FE5E69AB2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366169"/>
              </p:ext>
            </p:extLst>
          </p:nvPr>
        </p:nvGraphicFramePr>
        <p:xfrm>
          <a:off x="3689150" y="3550026"/>
          <a:ext cx="3114875" cy="1016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9" r:id="rId3" imgW="1180588" imgH="393529" progId="Equation.3">
                  <p:embed/>
                </p:oleObj>
              </mc:Choice>
              <mc:Fallback>
                <p:oleObj r:id="rId3" imgW="1180588" imgH="393529" progId="Equation.3">
                  <p:embed/>
                  <p:pic>
                    <p:nvPicPr>
                      <p:cNvPr id="22533" name="Object 5">
                        <a:extLst>
                          <a:ext uri="{FF2B5EF4-FFF2-40B4-BE49-F238E27FC236}">
                            <a16:creationId xmlns:a16="http://schemas.microsoft.com/office/drawing/2014/main" id="{D108A755-432A-3A42-919B-4FE5E69AB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150" y="3550026"/>
                        <a:ext cx="3114875" cy="1016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7">
            <a:extLst>
              <a:ext uri="{FF2B5EF4-FFF2-40B4-BE49-F238E27FC236}">
                <a16:creationId xmlns:a16="http://schemas.microsoft.com/office/drawing/2014/main" id="{B773FA29-A03A-F6A4-074D-6E4F0382F6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635425"/>
              </p:ext>
            </p:extLst>
          </p:nvPr>
        </p:nvGraphicFramePr>
        <p:xfrm>
          <a:off x="6941141" y="3500941"/>
          <a:ext cx="22971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" r:id="rId5" imgW="914400" imgH="254000" progId="Equation.3">
                  <p:embed/>
                </p:oleObj>
              </mc:Choice>
              <mc:Fallback>
                <p:oleObj r:id="rId5" imgW="914400" imgH="254000" progId="Equation.3">
                  <p:embed/>
                  <p:pic>
                    <p:nvPicPr>
                      <p:cNvPr id="22535" name="Object 7">
                        <a:extLst>
                          <a:ext uri="{FF2B5EF4-FFF2-40B4-BE49-F238E27FC236}">
                            <a16:creationId xmlns:a16="http://schemas.microsoft.com/office/drawing/2014/main" id="{B773FA29-A03A-F6A4-074D-6E4F0382F6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1141" y="3500941"/>
                        <a:ext cx="22971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Object 9">
            <a:extLst>
              <a:ext uri="{FF2B5EF4-FFF2-40B4-BE49-F238E27FC236}">
                <a16:creationId xmlns:a16="http://schemas.microsoft.com/office/drawing/2014/main" id="{B4BE3689-C438-E3A0-F2F5-66CD64D166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784066"/>
              </p:ext>
            </p:extLst>
          </p:nvPr>
        </p:nvGraphicFramePr>
        <p:xfrm>
          <a:off x="1301108" y="4583113"/>
          <a:ext cx="4702675" cy="107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" name="Equation" r:id="rId7" imgW="2031840" imgH="482400" progId="Equation.DSMT4">
                  <p:embed/>
                </p:oleObj>
              </mc:Choice>
              <mc:Fallback>
                <p:oleObj name="Equation" r:id="rId7" imgW="2031840" imgH="482400" progId="Equation.DSMT4">
                  <p:embed/>
                  <p:pic>
                    <p:nvPicPr>
                      <p:cNvPr id="22537" name="Object 9">
                        <a:extLst>
                          <a:ext uri="{FF2B5EF4-FFF2-40B4-BE49-F238E27FC236}">
                            <a16:creationId xmlns:a16="http://schemas.microsoft.com/office/drawing/2014/main" id="{B4BE3689-C438-E3A0-F2F5-66CD64D166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108" y="4583113"/>
                        <a:ext cx="4702675" cy="1079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AutoShape 11">
            <a:extLst>
              <a:ext uri="{FF2B5EF4-FFF2-40B4-BE49-F238E27FC236}">
                <a16:creationId xmlns:a16="http://schemas.microsoft.com/office/drawing/2014/main" id="{DFF51CE0-AE98-AC35-844C-7C775BD1EF8F}"/>
              </a:ext>
            </a:extLst>
          </p:cNvPr>
          <p:cNvSpPr>
            <a:spLocks/>
          </p:cNvSpPr>
          <p:nvPr/>
        </p:nvSpPr>
        <p:spPr bwMode="auto">
          <a:xfrm>
            <a:off x="5698283" y="5030328"/>
            <a:ext cx="3448659" cy="904368"/>
          </a:xfrm>
          <a:prstGeom prst="borderCallout2">
            <a:avLst>
              <a:gd name="adj1" fmla="val 45963"/>
              <a:gd name="adj2" fmla="val 181"/>
              <a:gd name="adj3" fmla="val 44907"/>
              <a:gd name="adj4" fmla="val -12390"/>
              <a:gd name="adj5" fmla="val 62768"/>
              <a:gd name="adj6" fmla="val 88"/>
            </a:avLst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内表面不是等势面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导体也不是等势体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 ，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矛盾</a:t>
            </a:r>
          </a:p>
        </p:txBody>
      </p:sp>
      <p:graphicFrame>
        <p:nvGraphicFramePr>
          <p:cNvPr id="22543" name="Object 15">
            <a:extLst>
              <a:ext uri="{FF2B5EF4-FFF2-40B4-BE49-F238E27FC236}">
                <a16:creationId xmlns:a16="http://schemas.microsoft.com/office/drawing/2014/main" id="{C39D7B1C-0088-5322-7C33-A277D0E2E9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856047"/>
              </p:ext>
            </p:extLst>
          </p:nvPr>
        </p:nvGraphicFramePr>
        <p:xfrm>
          <a:off x="3795338" y="4534330"/>
          <a:ext cx="151800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" r:id="rId9" imgW="508000" imgH="241300" progId="Equation.3">
                  <p:embed/>
                </p:oleObj>
              </mc:Choice>
              <mc:Fallback>
                <p:oleObj r:id="rId9" imgW="508000" imgH="241300" progId="Equation.3">
                  <p:embed/>
                  <p:pic>
                    <p:nvPicPr>
                      <p:cNvPr id="22543" name="Object 15">
                        <a:extLst>
                          <a:ext uri="{FF2B5EF4-FFF2-40B4-BE49-F238E27FC236}">
                            <a16:creationId xmlns:a16="http://schemas.microsoft.com/office/drawing/2014/main" id="{C39D7B1C-0088-5322-7C33-A277D0E2E9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338" y="4534330"/>
                        <a:ext cx="1518002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14">
            <a:extLst>
              <a:ext uri="{FF2B5EF4-FFF2-40B4-BE49-F238E27FC236}">
                <a16:creationId xmlns:a16="http://schemas.microsoft.com/office/drawing/2014/main" id="{DB9F9BAB-AF92-7467-AC84-466614446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262688"/>
            <a:ext cx="809625" cy="214312"/>
          </a:xfrm>
          <a:prstGeom prst="rightArrow">
            <a:avLst>
              <a:gd name="adj1" fmla="val 50000"/>
              <a:gd name="adj2" fmla="val 6249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311D5F8-32F4-4A43-BD39-F889E4DDA3AB}"/>
              </a:ext>
            </a:extLst>
          </p:cNvPr>
          <p:cNvSpPr txBox="1">
            <a:spLocks noChangeArrowheads="1"/>
          </p:cNvSpPr>
          <p:nvPr/>
        </p:nvSpPr>
        <p:spPr>
          <a:xfrm>
            <a:off x="165219" y="969297"/>
            <a:ext cx="5719207" cy="215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满足导体静电平衡的所有性质。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D1984F-745A-4DFA-AEE6-208354267901}"/>
              </a:ext>
            </a:extLst>
          </p:cNvPr>
          <p:cNvSpPr/>
          <p:nvPr/>
        </p:nvSpPr>
        <p:spPr>
          <a:xfrm>
            <a:off x="142874" y="2793096"/>
            <a:ext cx="9335127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空腔内内表面没有电荷，空腔内处处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E=0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，空腔内处处电势相等。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51F37D-4FEA-45C8-9338-EC3511D15E40}"/>
              </a:ext>
            </a:extLst>
          </p:cNvPr>
          <p:cNvSpPr/>
          <p:nvPr/>
        </p:nvSpPr>
        <p:spPr>
          <a:xfrm>
            <a:off x="246923" y="3675215"/>
            <a:ext cx="3231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证明：作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Gauss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面如图 </a:t>
            </a:r>
            <a:endParaRPr lang="zh-CN" altLang="en-US" sz="24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D70B4E-6AC9-4803-9F20-26DD42A7F429}"/>
              </a:ext>
            </a:extLst>
          </p:cNvPr>
          <p:cNvGrpSpPr/>
          <p:nvPr/>
        </p:nvGrpSpPr>
        <p:grpSpPr>
          <a:xfrm>
            <a:off x="6217263" y="440519"/>
            <a:ext cx="2629931" cy="1939492"/>
            <a:chOff x="1364653" y="3909926"/>
            <a:chExt cx="2292012" cy="1658143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9E87766-45FD-4170-A8C3-BEBB3A5ACCBE}"/>
                </a:ext>
              </a:extLst>
            </p:cNvPr>
            <p:cNvSpPr/>
            <p:nvPr/>
          </p:nvSpPr>
          <p:spPr>
            <a:xfrm>
              <a:off x="1364653" y="3909926"/>
              <a:ext cx="2292012" cy="1658143"/>
            </a:xfrm>
            <a:custGeom>
              <a:avLst/>
              <a:gdLst>
                <a:gd name="connsiteX0" fmla="*/ 3504 w 1973999"/>
                <a:gd name="connsiteY0" fmla="*/ 425543 h 1434305"/>
                <a:gd name="connsiteX1" fmla="*/ 109693 w 1973999"/>
                <a:gd name="connsiteY1" fmla="*/ 809001 h 1434305"/>
                <a:gd name="connsiteX2" fmla="*/ 398761 w 1973999"/>
                <a:gd name="connsiteY2" fmla="*/ 1180660 h 1434305"/>
                <a:gd name="connsiteX3" fmla="*/ 805816 w 1973999"/>
                <a:gd name="connsiteY3" fmla="*/ 1381238 h 1434305"/>
                <a:gd name="connsiteX4" fmla="*/ 1360356 w 1973999"/>
                <a:gd name="connsiteY4" fmla="*/ 1422534 h 1434305"/>
                <a:gd name="connsiteX5" fmla="*/ 1761512 w 1973999"/>
                <a:gd name="connsiteY5" fmla="*/ 1204258 h 1434305"/>
                <a:gd name="connsiteX6" fmla="*/ 1973889 w 1973999"/>
                <a:gd name="connsiteY6" fmla="*/ 637920 h 1434305"/>
                <a:gd name="connsiteX7" fmla="*/ 1785109 w 1973999"/>
                <a:gd name="connsiteY7" fmla="*/ 242663 h 1434305"/>
                <a:gd name="connsiteX8" fmla="*/ 1431148 w 1973999"/>
                <a:gd name="connsiteY8" fmla="*/ 89280 h 1434305"/>
                <a:gd name="connsiteX9" fmla="*/ 1100784 w 1973999"/>
                <a:gd name="connsiteY9" fmla="*/ 95179 h 1434305"/>
                <a:gd name="connsiteX10" fmla="*/ 605238 w 1973999"/>
                <a:gd name="connsiteY10" fmla="*/ 789 h 1434305"/>
                <a:gd name="connsiteX11" fmla="*/ 221780 w 1973999"/>
                <a:gd name="connsiteY11" fmla="*/ 71581 h 1434305"/>
                <a:gd name="connsiteX12" fmla="*/ 3504 w 1973999"/>
                <a:gd name="connsiteY12" fmla="*/ 425543 h 143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3999" h="1434305">
                  <a:moveTo>
                    <a:pt x="3504" y="425543"/>
                  </a:moveTo>
                  <a:cubicBezTo>
                    <a:pt x="-15177" y="548446"/>
                    <a:pt x="43817" y="683148"/>
                    <a:pt x="109693" y="809001"/>
                  </a:cubicBezTo>
                  <a:cubicBezTo>
                    <a:pt x="175569" y="934854"/>
                    <a:pt x="282741" y="1085287"/>
                    <a:pt x="398761" y="1180660"/>
                  </a:cubicBezTo>
                  <a:cubicBezTo>
                    <a:pt x="514781" y="1276033"/>
                    <a:pt x="645550" y="1340926"/>
                    <a:pt x="805816" y="1381238"/>
                  </a:cubicBezTo>
                  <a:cubicBezTo>
                    <a:pt x="966082" y="1421550"/>
                    <a:pt x="1201074" y="1452031"/>
                    <a:pt x="1360356" y="1422534"/>
                  </a:cubicBezTo>
                  <a:cubicBezTo>
                    <a:pt x="1519638" y="1393037"/>
                    <a:pt x="1659257" y="1335027"/>
                    <a:pt x="1761512" y="1204258"/>
                  </a:cubicBezTo>
                  <a:cubicBezTo>
                    <a:pt x="1863767" y="1073489"/>
                    <a:pt x="1969956" y="798186"/>
                    <a:pt x="1973889" y="637920"/>
                  </a:cubicBezTo>
                  <a:cubicBezTo>
                    <a:pt x="1977822" y="477654"/>
                    <a:pt x="1875566" y="334103"/>
                    <a:pt x="1785109" y="242663"/>
                  </a:cubicBezTo>
                  <a:cubicBezTo>
                    <a:pt x="1694652" y="151223"/>
                    <a:pt x="1545202" y="113861"/>
                    <a:pt x="1431148" y="89280"/>
                  </a:cubicBezTo>
                  <a:cubicBezTo>
                    <a:pt x="1317094" y="64699"/>
                    <a:pt x="1238436" y="109927"/>
                    <a:pt x="1100784" y="95179"/>
                  </a:cubicBezTo>
                  <a:cubicBezTo>
                    <a:pt x="963132" y="80431"/>
                    <a:pt x="751739" y="4722"/>
                    <a:pt x="605238" y="789"/>
                  </a:cubicBezTo>
                  <a:cubicBezTo>
                    <a:pt x="458737" y="-3144"/>
                    <a:pt x="326002" y="5705"/>
                    <a:pt x="221780" y="71581"/>
                  </a:cubicBezTo>
                  <a:cubicBezTo>
                    <a:pt x="117558" y="137457"/>
                    <a:pt x="22185" y="302640"/>
                    <a:pt x="3504" y="42554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95000"/>
                    <a:lumOff val="5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B0E603F-86BD-4F28-8FD5-5DB02AACC7F0}"/>
                </a:ext>
              </a:extLst>
            </p:cNvPr>
            <p:cNvSpPr/>
            <p:nvPr/>
          </p:nvSpPr>
          <p:spPr>
            <a:xfrm rot="21367903">
              <a:off x="1903923" y="4246081"/>
              <a:ext cx="1298310" cy="1004873"/>
            </a:xfrm>
            <a:custGeom>
              <a:avLst/>
              <a:gdLst>
                <a:gd name="connsiteX0" fmla="*/ 3504 w 1973999"/>
                <a:gd name="connsiteY0" fmla="*/ 425543 h 1434305"/>
                <a:gd name="connsiteX1" fmla="*/ 109693 w 1973999"/>
                <a:gd name="connsiteY1" fmla="*/ 809001 h 1434305"/>
                <a:gd name="connsiteX2" fmla="*/ 398761 w 1973999"/>
                <a:gd name="connsiteY2" fmla="*/ 1180660 h 1434305"/>
                <a:gd name="connsiteX3" fmla="*/ 805816 w 1973999"/>
                <a:gd name="connsiteY3" fmla="*/ 1381238 h 1434305"/>
                <a:gd name="connsiteX4" fmla="*/ 1360356 w 1973999"/>
                <a:gd name="connsiteY4" fmla="*/ 1422534 h 1434305"/>
                <a:gd name="connsiteX5" fmla="*/ 1761512 w 1973999"/>
                <a:gd name="connsiteY5" fmla="*/ 1204258 h 1434305"/>
                <a:gd name="connsiteX6" fmla="*/ 1973889 w 1973999"/>
                <a:gd name="connsiteY6" fmla="*/ 637920 h 1434305"/>
                <a:gd name="connsiteX7" fmla="*/ 1785109 w 1973999"/>
                <a:gd name="connsiteY7" fmla="*/ 242663 h 1434305"/>
                <a:gd name="connsiteX8" fmla="*/ 1431148 w 1973999"/>
                <a:gd name="connsiteY8" fmla="*/ 89280 h 1434305"/>
                <a:gd name="connsiteX9" fmla="*/ 1100784 w 1973999"/>
                <a:gd name="connsiteY9" fmla="*/ 95179 h 1434305"/>
                <a:gd name="connsiteX10" fmla="*/ 605238 w 1973999"/>
                <a:gd name="connsiteY10" fmla="*/ 789 h 1434305"/>
                <a:gd name="connsiteX11" fmla="*/ 221780 w 1973999"/>
                <a:gd name="connsiteY11" fmla="*/ 71581 h 1434305"/>
                <a:gd name="connsiteX12" fmla="*/ 3504 w 1973999"/>
                <a:gd name="connsiteY12" fmla="*/ 425543 h 143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3999" h="1434305">
                  <a:moveTo>
                    <a:pt x="3504" y="425543"/>
                  </a:moveTo>
                  <a:cubicBezTo>
                    <a:pt x="-15177" y="548446"/>
                    <a:pt x="43817" y="683148"/>
                    <a:pt x="109693" y="809001"/>
                  </a:cubicBezTo>
                  <a:cubicBezTo>
                    <a:pt x="175569" y="934854"/>
                    <a:pt x="282741" y="1085287"/>
                    <a:pt x="398761" y="1180660"/>
                  </a:cubicBezTo>
                  <a:cubicBezTo>
                    <a:pt x="514781" y="1276033"/>
                    <a:pt x="645550" y="1340926"/>
                    <a:pt x="805816" y="1381238"/>
                  </a:cubicBezTo>
                  <a:cubicBezTo>
                    <a:pt x="966082" y="1421550"/>
                    <a:pt x="1201074" y="1452031"/>
                    <a:pt x="1360356" y="1422534"/>
                  </a:cubicBezTo>
                  <a:cubicBezTo>
                    <a:pt x="1519638" y="1393037"/>
                    <a:pt x="1659257" y="1335027"/>
                    <a:pt x="1761512" y="1204258"/>
                  </a:cubicBezTo>
                  <a:cubicBezTo>
                    <a:pt x="1863767" y="1073489"/>
                    <a:pt x="1969956" y="798186"/>
                    <a:pt x="1973889" y="637920"/>
                  </a:cubicBezTo>
                  <a:cubicBezTo>
                    <a:pt x="1977822" y="477654"/>
                    <a:pt x="1875566" y="334103"/>
                    <a:pt x="1785109" y="242663"/>
                  </a:cubicBezTo>
                  <a:cubicBezTo>
                    <a:pt x="1694652" y="151223"/>
                    <a:pt x="1545202" y="113861"/>
                    <a:pt x="1431148" y="89280"/>
                  </a:cubicBezTo>
                  <a:cubicBezTo>
                    <a:pt x="1317094" y="64699"/>
                    <a:pt x="1238436" y="109927"/>
                    <a:pt x="1100784" y="95179"/>
                  </a:cubicBezTo>
                  <a:cubicBezTo>
                    <a:pt x="963132" y="80431"/>
                    <a:pt x="751739" y="4722"/>
                    <a:pt x="605238" y="789"/>
                  </a:cubicBezTo>
                  <a:cubicBezTo>
                    <a:pt x="458737" y="-3144"/>
                    <a:pt x="326002" y="5705"/>
                    <a:pt x="221780" y="71581"/>
                  </a:cubicBezTo>
                  <a:cubicBezTo>
                    <a:pt x="117558" y="137457"/>
                    <a:pt x="22185" y="302640"/>
                    <a:pt x="3504" y="425543"/>
                  </a:cubicBez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9611E23E-FF80-4A32-BBDD-1287860FD6D6}"/>
              </a:ext>
            </a:extLst>
          </p:cNvPr>
          <p:cNvSpPr/>
          <p:nvPr/>
        </p:nvSpPr>
        <p:spPr>
          <a:xfrm rot="21367903">
            <a:off x="6506861" y="667945"/>
            <a:ext cx="2033638" cy="1565238"/>
          </a:xfrm>
          <a:custGeom>
            <a:avLst/>
            <a:gdLst>
              <a:gd name="connsiteX0" fmla="*/ 3504 w 1973999"/>
              <a:gd name="connsiteY0" fmla="*/ 425543 h 1434305"/>
              <a:gd name="connsiteX1" fmla="*/ 109693 w 1973999"/>
              <a:gd name="connsiteY1" fmla="*/ 809001 h 1434305"/>
              <a:gd name="connsiteX2" fmla="*/ 398761 w 1973999"/>
              <a:gd name="connsiteY2" fmla="*/ 1180660 h 1434305"/>
              <a:gd name="connsiteX3" fmla="*/ 805816 w 1973999"/>
              <a:gd name="connsiteY3" fmla="*/ 1381238 h 1434305"/>
              <a:gd name="connsiteX4" fmla="*/ 1360356 w 1973999"/>
              <a:gd name="connsiteY4" fmla="*/ 1422534 h 1434305"/>
              <a:gd name="connsiteX5" fmla="*/ 1761512 w 1973999"/>
              <a:gd name="connsiteY5" fmla="*/ 1204258 h 1434305"/>
              <a:gd name="connsiteX6" fmla="*/ 1973889 w 1973999"/>
              <a:gd name="connsiteY6" fmla="*/ 637920 h 1434305"/>
              <a:gd name="connsiteX7" fmla="*/ 1785109 w 1973999"/>
              <a:gd name="connsiteY7" fmla="*/ 242663 h 1434305"/>
              <a:gd name="connsiteX8" fmla="*/ 1431148 w 1973999"/>
              <a:gd name="connsiteY8" fmla="*/ 89280 h 1434305"/>
              <a:gd name="connsiteX9" fmla="*/ 1100784 w 1973999"/>
              <a:gd name="connsiteY9" fmla="*/ 95179 h 1434305"/>
              <a:gd name="connsiteX10" fmla="*/ 605238 w 1973999"/>
              <a:gd name="connsiteY10" fmla="*/ 789 h 1434305"/>
              <a:gd name="connsiteX11" fmla="*/ 221780 w 1973999"/>
              <a:gd name="connsiteY11" fmla="*/ 71581 h 1434305"/>
              <a:gd name="connsiteX12" fmla="*/ 3504 w 1973999"/>
              <a:gd name="connsiteY12" fmla="*/ 425543 h 143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3999" h="1434305">
                <a:moveTo>
                  <a:pt x="3504" y="425543"/>
                </a:moveTo>
                <a:cubicBezTo>
                  <a:pt x="-15177" y="548446"/>
                  <a:pt x="43817" y="683148"/>
                  <a:pt x="109693" y="809001"/>
                </a:cubicBezTo>
                <a:cubicBezTo>
                  <a:pt x="175569" y="934854"/>
                  <a:pt x="282741" y="1085287"/>
                  <a:pt x="398761" y="1180660"/>
                </a:cubicBezTo>
                <a:cubicBezTo>
                  <a:pt x="514781" y="1276033"/>
                  <a:pt x="645550" y="1340926"/>
                  <a:pt x="805816" y="1381238"/>
                </a:cubicBezTo>
                <a:cubicBezTo>
                  <a:pt x="966082" y="1421550"/>
                  <a:pt x="1201074" y="1452031"/>
                  <a:pt x="1360356" y="1422534"/>
                </a:cubicBezTo>
                <a:cubicBezTo>
                  <a:pt x="1519638" y="1393037"/>
                  <a:pt x="1659257" y="1335027"/>
                  <a:pt x="1761512" y="1204258"/>
                </a:cubicBezTo>
                <a:cubicBezTo>
                  <a:pt x="1863767" y="1073489"/>
                  <a:pt x="1969956" y="798186"/>
                  <a:pt x="1973889" y="637920"/>
                </a:cubicBezTo>
                <a:cubicBezTo>
                  <a:pt x="1977822" y="477654"/>
                  <a:pt x="1875566" y="334103"/>
                  <a:pt x="1785109" y="242663"/>
                </a:cubicBezTo>
                <a:cubicBezTo>
                  <a:pt x="1694652" y="151223"/>
                  <a:pt x="1545202" y="113861"/>
                  <a:pt x="1431148" y="89280"/>
                </a:cubicBezTo>
                <a:cubicBezTo>
                  <a:pt x="1317094" y="64699"/>
                  <a:pt x="1238436" y="109927"/>
                  <a:pt x="1100784" y="95179"/>
                </a:cubicBezTo>
                <a:cubicBezTo>
                  <a:pt x="963132" y="80431"/>
                  <a:pt x="751739" y="4722"/>
                  <a:pt x="605238" y="789"/>
                </a:cubicBezTo>
                <a:cubicBezTo>
                  <a:pt x="458737" y="-3144"/>
                  <a:pt x="326002" y="5705"/>
                  <a:pt x="221780" y="71581"/>
                </a:cubicBezTo>
                <a:cubicBezTo>
                  <a:pt x="117558" y="137457"/>
                  <a:pt x="22185" y="302640"/>
                  <a:pt x="3504" y="425543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B83814A-2355-4358-9236-4D89BAE63C27}"/>
              </a:ext>
            </a:extLst>
          </p:cNvPr>
          <p:cNvGrpSpPr/>
          <p:nvPr/>
        </p:nvGrpSpPr>
        <p:grpSpPr>
          <a:xfrm>
            <a:off x="7109700" y="617865"/>
            <a:ext cx="979997" cy="1622949"/>
            <a:chOff x="7109700" y="617865"/>
            <a:chExt cx="979997" cy="162294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71520D2-44D3-47CB-AEF0-1A18C5C0FF0B}"/>
                </a:ext>
              </a:extLst>
            </p:cNvPr>
            <p:cNvSpPr txBox="1"/>
            <p:nvPr/>
          </p:nvSpPr>
          <p:spPr>
            <a:xfrm>
              <a:off x="7109700" y="617865"/>
              <a:ext cx="9106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++++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B5D41C3-2297-4EBD-8937-A485B10FF525}"/>
                </a:ext>
              </a:extLst>
            </p:cNvPr>
            <p:cNvSpPr txBox="1"/>
            <p:nvPr/>
          </p:nvSpPr>
          <p:spPr>
            <a:xfrm>
              <a:off x="7289478" y="1594483"/>
              <a:ext cx="8002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----</a:t>
              </a:r>
              <a:endPara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F0E5B9-328A-4F5D-BF5E-9ED9493613FA}"/>
              </a:ext>
            </a:extLst>
          </p:cNvPr>
          <p:cNvGrpSpPr/>
          <p:nvPr/>
        </p:nvGrpSpPr>
        <p:grpSpPr>
          <a:xfrm>
            <a:off x="7229839" y="952544"/>
            <a:ext cx="697782" cy="1009268"/>
            <a:chOff x="7253260" y="969297"/>
            <a:chExt cx="697782" cy="1009268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F8FBE20-186A-4F42-9F7A-60C3A59D9867}"/>
                </a:ext>
              </a:extLst>
            </p:cNvPr>
            <p:cNvSpPr/>
            <p:nvPr/>
          </p:nvSpPr>
          <p:spPr>
            <a:xfrm>
              <a:off x="7253260" y="969297"/>
              <a:ext cx="181878" cy="969155"/>
            </a:xfrm>
            <a:custGeom>
              <a:avLst/>
              <a:gdLst>
                <a:gd name="connsiteX0" fmla="*/ 17500 w 181878"/>
                <a:gd name="connsiteY0" fmla="*/ 0 h 969155"/>
                <a:gd name="connsiteX1" fmla="*/ 12025 w 181878"/>
                <a:gd name="connsiteY1" fmla="*/ 334003 h 969155"/>
                <a:gd name="connsiteX2" fmla="*/ 154386 w 181878"/>
                <a:gd name="connsiteY2" fmla="*/ 624201 h 969155"/>
                <a:gd name="connsiteX3" fmla="*/ 181764 w 181878"/>
                <a:gd name="connsiteY3" fmla="*/ 969155 h 96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78" h="969155">
                  <a:moveTo>
                    <a:pt x="17500" y="0"/>
                  </a:moveTo>
                  <a:cubicBezTo>
                    <a:pt x="3355" y="114985"/>
                    <a:pt x="-10789" y="229970"/>
                    <a:pt x="12025" y="334003"/>
                  </a:cubicBezTo>
                  <a:cubicBezTo>
                    <a:pt x="34839" y="438036"/>
                    <a:pt x="126096" y="518342"/>
                    <a:pt x="154386" y="624201"/>
                  </a:cubicBezTo>
                  <a:cubicBezTo>
                    <a:pt x="182676" y="730060"/>
                    <a:pt x="182220" y="849607"/>
                    <a:pt x="181764" y="969155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EEC4688-0AA5-4D78-AA89-0B2622E6A9EE}"/>
                </a:ext>
              </a:extLst>
            </p:cNvPr>
            <p:cNvSpPr/>
            <p:nvPr/>
          </p:nvSpPr>
          <p:spPr>
            <a:xfrm>
              <a:off x="7441290" y="998889"/>
              <a:ext cx="181878" cy="969155"/>
            </a:xfrm>
            <a:custGeom>
              <a:avLst/>
              <a:gdLst>
                <a:gd name="connsiteX0" fmla="*/ 17500 w 181878"/>
                <a:gd name="connsiteY0" fmla="*/ 0 h 969155"/>
                <a:gd name="connsiteX1" fmla="*/ 12025 w 181878"/>
                <a:gd name="connsiteY1" fmla="*/ 334003 h 969155"/>
                <a:gd name="connsiteX2" fmla="*/ 154386 w 181878"/>
                <a:gd name="connsiteY2" fmla="*/ 624201 h 969155"/>
                <a:gd name="connsiteX3" fmla="*/ 181764 w 181878"/>
                <a:gd name="connsiteY3" fmla="*/ 969155 h 96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78" h="969155">
                  <a:moveTo>
                    <a:pt x="17500" y="0"/>
                  </a:moveTo>
                  <a:cubicBezTo>
                    <a:pt x="3355" y="114985"/>
                    <a:pt x="-10789" y="229970"/>
                    <a:pt x="12025" y="334003"/>
                  </a:cubicBezTo>
                  <a:cubicBezTo>
                    <a:pt x="34839" y="438036"/>
                    <a:pt x="126096" y="518342"/>
                    <a:pt x="154386" y="624201"/>
                  </a:cubicBezTo>
                  <a:cubicBezTo>
                    <a:pt x="182676" y="730060"/>
                    <a:pt x="182220" y="849607"/>
                    <a:pt x="181764" y="969155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C19E252-38FA-4B06-A6E7-32EBE5062731}"/>
                </a:ext>
              </a:extLst>
            </p:cNvPr>
            <p:cNvSpPr/>
            <p:nvPr/>
          </p:nvSpPr>
          <p:spPr>
            <a:xfrm>
              <a:off x="7604321" y="1009410"/>
              <a:ext cx="181878" cy="969155"/>
            </a:xfrm>
            <a:custGeom>
              <a:avLst/>
              <a:gdLst>
                <a:gd name="connsiteX0" fmla="*/ 17500 w 181878"/>
                <a:gd name="connsiteY0" fmla="*/ 0 h 969155"/>
                <a:gd name="connsiteX1" fmla="*/ 12025 w 181878"/>
                <a:gd name="connsiteY1" fmla="*/ 334003 h 969155"/>
                <a:gd name="connsiteX2" fmla="*/ 154386 w 181878"/>
                <a:gd name="connsiteY2" fmla="*/ 624201 h 969155"/>
                <a:gd name="connsiteX3" fmla="*/ 181764 w 181878"/>
                <a:gd name="connsiteY3" fmla="*/ 969155 h 96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78" h="969155">
                  <a:moveTo>
                    <a:pt x="17500" y="0"/>
                  </a:moveTo>
                  <a:cubicBezTo>
                    <a:pt x="3355" y="114985"/>
                    <a:pt x="-10789" y="229970"/>
                    <a:pt x="12025" y="334003"/>
                  </a:cubicBezTo>
                  <a:cubicBezTo>
                    <a:pt x="34839" y="438036"/>
                    <a:pt x="126096" y="518342"/>
                    <a:pt x="154386" y="624201"/>
                  </a:cubicBezTo>
                  <a:cubicBezTo>
                    <a:pt x="182676" y="730060"/>
                    <a:pt x="182220" y="849607"/>
                    <a:pt x="181764" y="969155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2055354-0EF7-4E07-A91E-027012AFEE22}"/>
                </a:ext>
              </a:extLst>
            </p:cNvPr>
            <p:cNvSpPr/>
            <p:nvPr/>
          </p:nvSpPr>
          <p:spPr>
            <a:xfrm>
              <a:off x="7769164" y="1005669"/>
              <a:ext cx="181878" cy="969155"/>
            </a:xfrm>
            <a:custGeom>
              <a:avLst/>
              <a:gdLst>
                <a:gd name="connsiteX0" fmla="*/ 17500 w 181878"/>
                <a:gd name="connsiteY0" fmla="*/ 0 h 969155"/>
                <a:gd name="connsiteX1" fmla="*/ 12025 w 181878"/>
                <a:gd name="connsiteY1" fmla="*/ 334003 h 969155"/>
                <a:gd name="connsiteX2" fmla="*/ 154386 w 181878"/>
                <a:gd name="connsiteY2" fmla="*/ 624201 h 969155"/>
                <a:gd name="connsiteX3" fmla="*/ 181764 w 181878"/>
                <a:gd name="connsiteY3" fmla="*/ 969155 h 96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78" h="969155">
                  <a:moveTo>
                    <a:pt x="17500" y="0"/>
                  </a:moveTo>
                  <a:cubicBezTo>
                    <a:pt x="3355" y="114985"/>
                    <a:pt x="-10789" y="229970"/>
                    <a:pt x="12025" y="334003"/>
                  </a:cubicBezTo>
                  <a:cubicBezTo>
                    <a:pt x="34839" y="438036"/>
                    <a:pt x="126096" y="518342"/>
                    <a:pt x="154386" y="624201"/>
                  </a:cubicBezTo>
                  <a:cubicBezTo>
                    <a:pt x="182676" y="730060"/>
                    <a:pt x="182220" y="849607"/>
                    <a:pt x="181764" y="969155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C934D8F-A41A-41F2-B53E-2495F6AE2F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363881"/>
              </p:ext>
            </p:extLst>
          </p:nvPr>
        </p:nvGraphicFramePr>
        <p:xfrm>
          <a:off x="99471" y="4806696"/>
          <a:ext cx="1201637" cy="5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" name="Equation" r:id="rId11" imgW="533160" imgH="253800" progId="Equation.DSMT4">
                  <p:embed/>
                </p:oleObj>
              </mc:Choice>
              <mc:Fallback>
                <p:oleObj name="Equation" r:id="rId11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471" y="4806696"/>
                        <a:ext cx="1201637" cy="572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BABB367-E354-48B6-A6D3-6BF7A68931AD}"/>
              </a:ext>
            </a:extLst>
          </p:cNvPr>
          <p:cNvSpPr/>
          <p:nvPr/>
        </p:nvSpPr>
        <p:spPr>
          <a:xfrm>
            <a:off x="5515689" y="6119373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空腔内处处电势相等。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505195-A5D5-4410-BEFC-6F422CF209C9}"/>
              </a:ext>
            </a:extLst>
          </p:cNvPr>
          <p:cNvSpPr txBox="1"/>
          <p:nvPr/>
        </p:nvSpPr>
        <p:spPr>
          <a:xfrm>
            <a:off x="3381433" y="6109251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空腔内无电场，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860DA50-28D6-4822-A689-27DC495DEFC7}"/>
              </a:ext>
            </a:extLst>
          </p:cNvPr>
          <p:cNvSpPr txBox="1"/>
          <p:nvPr/>
        </p:nvSpPr>
        <p:spPr>
          <a:xfrm>
            <a:off x="1301108" y="6113817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内表面无电荷，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39" grpId="0" animBg="1"/>
      <p:bldP spid="18" grpId="0" animBg="1"/>
      <p:bldP spid="14" grpId="0" build="p"/>
      <p:bldP spid="3" grpId="0"/>
      <p:bldP spid="4" grpId="0"/>
      <p:bldP spid="22" grpId="0" animBg="1"/>
      <p:bldP spid="9" grpId="0"/>
      <p:bldP spid="10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>
            <a:extLst>
              <a:ext uri="{FF2B5EF4-FFF2-40B4-BE49-F238E27FC236}">
                <a16:creationId xmlns:a16="http://schemas.microsoft.com/office/drawing/2014/main" id="{004D7D44-7E8D-7677-65FE-E9077F1C5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333375"/>
            <a:ext cx="8737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导体壳内表面无电荷的验证 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法拉第圆筒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11C32-AAF7-33CD-6F02-F5EB372A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846778"/>
            <a:ext cx="8737600" cy="374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0888FB4-9993-4FD3-A215-1F1A14829D58}"/>
              </a:ext>
            </a:extLst>
          </p:cNvPr>
          <p:cNvGrpSpPr/>
          <p:nvPr/>
        </p:nvGrpSpPr>
        <p:grpSpPr>
          <a:xfrm>
            <a:off x="5506761" y="802253"/>
            <a:ext cx="3146183" cy="2336309"/>
            <a:chOff x="5920883" y="600239"/>
            <a:chExt cx="3146183" cy="2336309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AFEB6E6-084C-4FE2-B055-1BF4212F2C49}"/>
                </a:ext>
              </a:extLst>
            </p:cNvPr>
            <p:cNvSpPr/>
            <p:nvPr/>
          </p:nvSpPr>
          <p:spPr>
            <a:xfrm>
              <a:off x="5920883" y="600239"/>
              <a:ext cx="3146183" cy="2336309"/>
            </a:xfrm>
            <a:custGeom>
              <a:avLst/>
              <a:gdLst>
                <a:gd name="connsiteX0" fmla="*/ 3504 w 1973999"/>
                <a:gd name="connsiteY0" fmla="*/ 425543 h 1434305"/>
                <a:gd name="connsiteX1" fmla="*/ 109693 w 1973999"/>
                <a:gd name="connsiteY1" fmla="*/ 809001 h 1434305"/>
                <a:gd name="connsiteX2" fmla="*/ 398761 w 1973999"/>
                <a:gd name="connsiteY2" fmla="*/ 1180660 h 1434305"/>
                <a:gd name="connsiteX3" fmla="*/ 805816 w 1973999"/>
                <a:gd name="connsiteY3" fmla="*/ 1381238 h 1434305"/>
                <a:gd name="connsiteX4" fmla="*/ 1360356 w 1973999"/>
                <a:gd name="connsiteY4" fmla="*/ 1422534 h 1434305"/>
                <a:gd name="connsiteX5" fmla="*/ 1761512 w 1973999"/>
                <a:gd name="connsiteY5" fmla="*/ 1204258 h 1434305"/>
                <a:gd name="connsiteX6" fmla="*/ 1973889 w 1973999"/>
                <a:gd name="connsiteY6" fmla="*/ 637920 h 1434305"/>
                <a:gd name="connsiteX7" fmla="*/ 1785109 w 1973999"/>
                <a:gd name="connsiteY7" fmla="*/ 242663 h 1434305"/>
                <a:gd name="connsiteX8" fmla="*/ 1431148 w 1973999"/>
                <a:gd name="connsiteY8" fmla="*/ 89280 h 1434305"/>
                <a:gd name="connsiteX9" fmla="*/ 1100784 w 1973999"/>
                <a:gd name="connsiteY9" fmla="*/ 95179 h 1434305"/>
                <a:gd name="connsiteX10" fmla="*/ 605238 w 1973999"/>
                <a:gd name="connsiteY10" fmla="*/ 789 h 1434305"/>
                <a:gd name="connsiteX11" fmla="*/ 221780 w 1973999"/>
                <a:gd name="connsiteY11" fmla="*/ 71581 h 1434305"/>
                <a:gd name="connsiteX12" fmla="*/ 3504 w 1973999"/>
                <a:gd name="connsiteY12" fmla="*/ 425543 h 143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3999" h="1434305">
                  <a:moveTo>
                    <a:pt x="3504" y="425543"/>
                  </a:moveTo>
                  <a:cubicBezTo>
                    <a:pt x="-15177" y="548446"/>
                    <a:pt x="43817" y="683148"/>
                    <a:pt x="109693" y="809001"/>
                  </a:cubicBezTo>
                  <a:cubicBezTo>
                    <a:pt x="175569" y="934854"/>
                    <a:pt x="282741" y="1085287"/>
                    <a:pt x="398761" y="1180660"/>
                  </a:cubicBezTo>
                  <a:cubicBezTo>
                    <a:pt x="514781" y="1276033"/>
                    <a:pt x="645550" y="1340926"/>
                    <a:pt x="805816" y="1381238"/>
                  </a:cubicBezTo>
                  <a:cubicBezTo>
                    <a:pt x="966082" y="1421550"/>
                    <a:pt x="1201074" y="1452031"/>
                    <a:pt x="1360356" y="1422534"/>
                  </a:cubicBezTo>
                  <a:cubicBezTo>
                    <a:pt x="1519638" y="1393037"/>
                    <a:pt x="1659257" y="1335027"/>
                    <a:pt x="1761512" y="1204258"/>
                  </a:cubicBezTo>
                  <a:cubicBezTo>
                    <a:pt x="1863767" y="1073489"/>
                    <a:pt x="1969956" y="798186"/>
                    <a:pt x="1973889" y="637920"/>
                  </a:cubicBezTo>
                  <a:cubicBezTo>
                    <a:pt x="1977822" y="477654"/>
                    <a:pt x="1875566" y="334103"/>
                    <a:pt x="1785109" y="242663"/>
                  </a:cubicBezTo>
                  <a:cubicBezTo>
                    <a:pt x="1694652" y="151223"/>
                    <a:pt x="1545202" y="113861"/>
                    <a:pt x="1431148" y="89280"/>
                  </a:cubicBezTo>
                  <a:cubicBezTo>
                    <a:pt x="1317094" y="64699"/>
                    <a:pt x="1238436" y="109927"/>
                    <a:pt x="1100784" y="95179"/>
                  </a:cubicBezTo>
                  <a:cubicBezTo>
                    <a:pt x="963132" y="80431"/>
                    <a:pt x="751739" y="4722"/>
                    <a:pt x="605238" y="789"/>
                  </a:cubicBezTo>
                  <a:cubicBezTo>
                    <a:pt x="458737" y="-3144"/>
                    <a:pt x="326002" y="5705"/>
                    <a:pt x="221780" y="71581"/>
                  </a:cubicBezTo>
                  <a:cubicBezTo>
                    <a:pt x="117558" y="137457"/>
                    <a:pt x="22185" y="302640"/>
                    <a:pt x="3504" y="42554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95000"/>
                    <a:lumOff val="5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37CF4C9-EDBD-4FDB-9CA0-BB9F069CE63C}"/>
                </a:ext>
              </a:extLst>
            </p:cNvPr>
            <p:cNvSpPr/>
            <p:nvPr/>
          </p:nvSpPr>
          <p:spPr>
            <a:xfrm rot="21367903">
              <a:off x="6549868" y="1031555"/>
              <a:ext cx="1928171" cy="1458812"/>
            </a:xfrm>
            <a:custGeom>
              <a:avLst/>
              <a:gdLst>
                <a:gd name="connsiteX0" fmla="*/ 3504 w 1973999"/>
                <a:gd name="connsiteY0" fmla="*/ 425543 h 1434305"/>
                <a:gd name="connsiteX1" fmla="*/ 109693 w 1973999"/>
                <a:gd name="connsiteY1" fmla="*/ 809001 h 1434305"/>
                <a:gd name="connsiteX2" fmla="*/ 398761 w 1973999"/>
                <a:gd name="connsiteY2" fmla="*/ 1180660 h 1434305"/>
                <a:gd name="connsiteX3" fmla="*/ 805816 w 1973999"/>
                <a:gd name="connsiteY3" fmla="*/ 1381238 h 1434305"/>
                <a:gd name="connsiteX4" fmla="*/ 1360356 w 1973999"/>
                <a:gd name="connsiteY4" fmla="*/ 1422534 h 1434305"/>
                <a:gd name="connsiteX5" fmla="*/ 1761512 w 1973999"/>
                <a:gd name="connsiteY5" fmla="*/ 1204258 h 1434305"/>
                <a:gd name="connsiteX6" fmla="*/ 1973889 w 1973999"/>
                <a:gd name="connsiteY6" fmla="*/ 637920 h 1434305"/>
                <a:gd name="connsiteX7" fmla="*/ 1785109 w 1973999"/>
                <a:gd name="connsiteY7" fmla="*/ 242663 h 1434305"/>
                <a:gd name="connsiteX8" fmla="*/ 1431148 w 1973999"/>
                <a:gd name="connsiteY8" fmla="*/ 89280 h 1434305"/>
                <a:gd name="connsiteX9" fmla="*/ 1100784 w 1973999"/>
                <a:gd name="connsiteY9" fmla="*/ 95179 h 1434305"/>
                <a:gd name="connsiteX10" fmla="*/ 605238 w 1973999"/>
                <a:gd name="connsiteY10" fmla="*/ 789 h 1434305"/>
                <a:gd name="connsiteX11" fmla="*/ 221780 w 1973999"/>
                <a:gd name="connsiteY11" fmla="*/ 71581 h 1434305"/>
                <a:gd name="connsiteX12" fmla="*/ 3504 w 1973999"/>
                <a:gd name="connsiteY12" fmla="*/ 425543 h 143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3999" h="1434305">
                  <a:moveTo>
                    <a:pt x="3504" y="425543"/>
                  </a:moveTo>
                  <a:cubicBezTo>
                    <a:pt x="-15177" y="548446"/>
                    <a:pt x="43817" y="683148"/>
                    <a:pt x="109693" y="809001"/>
                  </a:cubicBezTo>
                  <a:cubicBezTo>
                    <a:pt x="175569" y="934854"/>
                    <a:pt x="282741" y="1085287"/>
                    <a:pt x="398761" y="1180660"/>
                  </a:cubicBezTo>
                  <a:cubicBezTo>
                    <a:pt x="514781" y="1276033"/>
                    <a:pt x="645550" y="1340926"/>
                    <a:pt x="805816" y="1381238"/>
                  </a:cubicBezTo>
                  <a:cubicBezTo>
                    <a:pt x="966082" y="1421550"/>
                    <a:pt x="1201074" y="1452031"/>
                    <a:pt x="1360356" y="1422534"/>
                  </a:cubicBezTo>
                  <a:cubicBezTo>
                    <a:pt x="1519638" y="1393037"/>
                    <a:pt x="1659257" y="1335027"/>
                    <a:pt x="1761512" y="1204258"/>
                  </a:cubicBezTo>
                  <a:cubicBezTo>
                    <a:pt x="1863767" y="1073489"/>
                    <a:pt x="1969956" y="798186"/>
                    <a:pt x="1973889" y="637920"/>
                  </a:cubicBezTo>
                  <a:cubicBezTo>
                    <a:pt x="1977822" y="477654"/>
                    <a:pt x="1875566" y="334103"/>
                    <a:pt x="1785109" y="242663"/>
                  </a:cubicBezTo>
                  <a:cubicBezTo>
                    <a:pt x="1694652" y="151223"/>
                    <a:pt x="1545202" y="113861"/>
                    <a:pt x="1431148" y="89280"/>
                  </a:cubicBezTo>
                  <a:cubicBezTo>
                    <a:pt x="1317094" y="64699"/>
                    <a:pt x="1238436" y="109927"/>
                    <a:pt x="1100784" y="95179"/>
                  </a:cubicBezTo>
                  <a:cubicBezTo>
                    <a:pt x="963132" y="80431"/>
                    <a:pt x="751739" y="4722"/>
                    <a:pt x="605238" y="789"/>
                  </a:cubicBezTo>
                  <a:cubicBezTo>
                    <a:pt x="458737" y="-3144"/>
                    <a:pt x="326002" y="5705"/>
                    <a:pt x="221780" y="71581"/>
                  </a:cubicBezTo>
                  <a:cubicBezTo>
                    <a:pt x="117558" y="137457"/>
                    <a:pt x="22185" y="302640"/>
                    <a:pt x="3504" y="425543"/>
                  </a:cubicBez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82614D4-B6F4-4377-BD46-2E186B423C9E}"/>
                </a:ext>
              </a:extLst>
            </p:cNvPr>
            <p:cNvGrpSpPr/>
            <p:nvPr/>
          </p:nvGrpSpPr>
          <p:grpSpPr>
            <a:xfrm>
              <a:off x="7255708" y="1226758"/>
              <a:ext cx="971226" cy="990330"/>
              <a:chOff x="7255708" y="1226758"/>
              <a:chExt cx="971226" cy="990330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BB9EE60-4C83-4BC9-8F0E-219279691315}"/>
                  </a:ext>
                </a:extLst>
              </p:cNvPr>
              <p:cNvSpPr/>
              <p:nvPr/>
            </p:nvSpPr>
            <p:spPr>
              <a:xfrm>
                <a:off x="7255708" y="1426987"/>
                <a:ext cx="683920" cy="640638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D7D5A40-481D-413B-B971-15C5E1341DF6}"/>
                  </a:ext>
                </a:extLst>
              </p:cNvPr>
              <p:cNvGrpSpPr/>
              <p:nvPr/>
            </p:nvGrpSpPr>
            <p:grpSpPr>
              <a:xfrm>
                <a:off x="7255708" y="1236999"/>
                <a:ext cx="971226" cy="980089"/>
                <a:chOff x="7746001" y="2096358"/>
                <a:chExt cx="971226" cy="980089"/>
              </a:xfrm>
            </p:grpSpPr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8033F761-3F77-47CF-9F32-8A2B16F357BA}"/>
                    </a:ext>
                  </a:extLst>
                </p:cNvPr>
                <p:cNvSpPr txBox="1"/>
                <p:nvPr/>
              </p:nvSpPr>
              <p:spPr>
                <a:xfrm>
                  <a:off x="7746001" y="2388746"/>
                  <a:ext cx="7759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rgbClr val="FF0000"/>
                      </a:solidFill>
                    </a:rPr>
                    <a:t>+</a:t>
                  </a:r>
                  <a:endParaRPr lang="zh-CN" alt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331B139-B5D6-4034-8309-EEF663159321}"/>
                    </a:ext>
                  </a:extLst>
                </p:cNvPr>
                <p:cNvSpPr txBox="1"/>
                <p:nvPr/>
              </p:nvSpPr>
              <p:spPr>
                <a:xfrm>
                  <a:off x="7941327" y="2096358"/>
                  <a:ext cx="7759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rgbClr val="FF0000"/>
                      </a:solidFill>
                    </a:rPr>
                    <a:t>+</a:t>
                  </a:r>
                  <a:endParaRPr lang="zh-CN" alt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E299428-C7E2-411D-9AF0-5C9A4ACA4B76}"/>
                    </a:ext>
                  </a:extLst>
                </p:cNvPr>
                <p:cNvSpPr txBox="1"/>
                <p:nvPr/>
              </p:nvSpPr>
              <p:spPr>
                <a:xfrm>
                  <a:off x="7939427" y="2491672"/>
                  <a:ext cx="3898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rgbClr val="FF0000"/>
                      </a:solidFill>
                    </a:rPr>
                    <a:t>+</a:t>
                  </a:r>
                  <a:endParaRPr lang="zh-CN" alt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4AA125E-54F4-4959-A4BF-41D5498444EE}"/>
                    </a:ext>
                  </a:extLst>
                </p:cNvPr>
                <p:cNvSpPr txBox="1"/>
                <p:nvPr/>
              </p:nvSpPr>
              <p:spPr>
                <a:xfrm>
                  <a:off x="7747752" y="2159513"/>
                  <a:ext cx="7759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rgbClr val="FF0000"/>
                      </a:solidFill>
                    </a:rPr>
                    <a:t>+</a:t>
                  </a:r>
                  <a:endParaRPr lang="zh-CN" alt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F1A0592-FDF8-4A5E-B77A-D89C224EEB65}"/>
                    </a:ext>
                  </a:extLst>
                </p:cNvPr>
                <p:cNvSpPr txBox="1"/>
                <p:nvPr/>
              </p:nvSpPr>
              <p:spPr>
                <a:xfrm>
                  <a:off x="8134901" y="2262439"/>
                  <a:ext cx="3898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rgbClr val="FF0000"/>
                      </a:solidFill>
                    </a:rPr>
                    <a:t>+</a:t>
                  </a:r>
                  <a:endParaRPr lang="zh-CN" altLang="en-US" sz="32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4C5274E-5B88-4C13-AFF7-4BCD156C49AE}"/>
                  </a:ext>
                </a:extLst>
              </p:cNvPr>
              <p:cNvSpPr txBox="1"/>
              <p:nvPr/>
            </p:nvSpPr>
            <p:spPr>
              <a:xfrm>
                <a:off x="7639214" y="1226758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+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769" name="Rectangle 2">
            <a:extLst>
              <a:ext uri="{FF2B5EF4-FFF2-40B4-BE49-F238E27FC236}">
                <a16:creationId xmlns:a16="http://schemas.microsoft.com/office/drawing/2014/main" id="{9C0DF5DF-404B-5C9A-B9F0-E5A5AC970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998" y="79590"/>
            <a:ext cx="4462463" cy="823913"/>
          </a:xfrm>
        </p:spPr>
        <p:txBody>
          <a:bodyPr>
            <a:normAutofit fontScale="90000"/>
          </a:bodyPr>
          <a:lstStyle/>
          <a:p>
            <a:pPr algn="just" eaLnBrk="1" hangingPunct="1"/>
            <a:r>
              <a:rPr lang="en-US" altLang="zh-CN" sz="3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2. </a:t>
            </a:r>
            <a:r>
              <a:rPr lang="zh-CN" altLang="en-US" sz="3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空腔内部有带电体 </a:t>
            </a:r>
            <a:r>
              <a:rPr lang="en-US" altLang="zh-CN" sz="3600" b="1" i="1" dirty="0">
                <a:latin typeface="Times New Roman" panose="02020603050405020304" pitchFamily="18" charset="0"/>
                <a:ea typeface="黑体" panose="02010609060101010101" pitchFamily="49" charset="-122"/>
              </a:rPr>
              <a:t>q</a:t>
            </a:r>
            <a:r>
              <a:rPr lang="en-US" altLang="zh-CN" sz="4800" b="1" i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0214C04-964F-D861-0D0B-896C378481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7481" y="801540"/>
            <a:ext cx="2319423" cy="737300"/>
          </a:xfrm>
        </p:spPr>
        <p:txBody>
          <a:bodyPr>
            <a:normAutofit lnSpcReduction="10000"/>
          </a:bodyPr>
          <a:lstStyle/>
          <a:p>
            <a:pPr marL="0" indent="0" algn="just" eaLnBrk="1" hangingPunct="1">
              <a:lnSpc>
                <a:spcPct val="170000"/>
              </a:lnSpc>
              <a:buFont typeface="Wingdings" panose="05000000000000000000" pitchFamily="2" charset="2"/>
              <a:buNone/>
              <a:defRPr/>
            </a:pPr>
            <a:r>
              <a:rPr kumimoji="1"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电荷分布？</a:t>
            </a:r>
            <a:endParaRPr kumimoji="1" lang="en-US" altLang="zh-CN" sz="3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5AE32675-B60B-3686-4905-C48D917A9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421322"/>
              </p:ext>
            </p:extLst>
          </p:nvPr>
        </p:nvGraphicFramePr>
        <p:xfrm>
          <a:off x="553434" y="3587321"/>
          <a:ext cx="4172027" cy="1258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Equation" r:id="rId3" imgW="1180800" imgH="380880" progId="Equation.DSMT4">
                  <p:embed/>
                </p:oleObj>
              </mc:Choice>
              <mc:Fallback>
                <p:oleObj name="Equation" r:id="rId3" imgW="1180800" imgH="380880" progId="Equation.DSMT4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5AE32675-B60B-3686-4905-C48D917A93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434" y="3587321"/>
                        <a:ext cx="4172027" cy="1258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8594DD4-02BD-4452-BF2A-8C3792E09D19}"/>
              </a:ext>
            </a:extLst>
          </p:cNvPr>
          <p:cNvSpPr/>
          <p:nvPr/>
        </p:nvSpPr>
        <p:spPr>
          <a:xfrm>
            <a:off x="340024" y="1734917"/>
            <a:ext cx="56780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证明：作</a:t>
            </a:r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Gauss</a:t>
            </a:r>
            <a:r>
              <a:rPr kumimoji="1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面如图</a:t>
            </a:r>
          </a:p>
          <a:p>
            <a:pPr>
              <a:defRPr/>
            </a:pPr>
            <a:endParaRPr kumimoji="1"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1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导体内部场强处处为</a:t>
            </a:r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0,</a:t>
            </a:r>
            <a:endParaRPr kumimoji="1"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C4616FD-85C9-45ED-89F5-E09CDBD6A9D5}"/>
              </a:ext>
            </a:extLst>
          </p:cNvPr>
          <p:cNvSpPr/>
          <p:nvPr/>
        </p:nvSpPr>
        <p:spPr>
          <a:xfrm rot="21367903">
            <a:off x="5866279" y="1034776"/>
            <a:ext cx="2467103" cy="1887144"/>
          </a:xfrm>
          <a:custGeom>
            <a:avLst/>
            <a:gdLst>
              <a:gd name="connsiteX0" fmla="*/ 3504 w 1973999"/>
              <a:gd name="connsiteY0" fmla="*/ 425543 h 1434305"/>
              <a:gd name="connsiteX1" fmla="*/ 109693 w 1973999"/>
              <a:gd name="connsiteY1" fmla="*/ 809001 h 1434305"/>
              <a:gd name="connsiteX2" fmla="*/ 398761 w 1973999"/>
              <a:gd name="connsiteY2" fmla="*/ 1180660 h 1434305"/>
              <a:gd name="connsiteX3" fmla="*/ 805816 w 1973999"/>
              <a:gd name="connsiteY3" fmla="*/ 1381238 h 1434305"/>
              <a:gd name="connsiteX4" fmla="*/ 1360356 w 1973999"/>
              <a:gd name="connsiteY4" fmla="*/ 1422534 h 1434305"/>
              <a:gd name="connsiteX5" fmla="*/ 1761512 w 1973999"/>
              <a:gd name="connsiteY5" fmla="*/ 1204258 h 1434305"/>
              <a:gd name="connsiteX6" fmla="*/ 1973889 w 1973999"/>
              <a:gd name="connsiteY6" fmla="*/ 637920 h 1434305"/>
              <a:gd name="connsiteX7" fmla="*/ 1785109 w 1973999"/>
              <a:gd name="connsiteY7" fmla="*/ 242663 h 1434305"/>
              <a:gd name="connsiteX8" fmla="*/ 1431148 w 1973999"/>
              <a:gd name="connsiteY8" fmla="*/ 89280 h 1434305"/>
              <a:gd name="connsiteX9" fmla="*/ 1100784 w 1973999"/>
              <a:gd name="connsiteY9" fmla="*/ 95179 h 1434305"/>
              <a:gd name="connsiteX10" fmla="*/ 605238 w 1973999"/>
              <a:gd name="connsiteY10" fmla="*/ 789 h 1434305"/>
              <a:gd name="connsiteX11" fmla="*/ 221780 w 1973999"/>
              <a:gd name="connsiteY11" fmla="*/ 71581 h 1434305"/>
              <a:gd name="connsiteX12" fmla="*/ 3504 w 1973999"/>
              <a:gd name="connsiteY12" fmla="*/ 425543 h 143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73999" h="1434305">
                <a:moveTo>
                  <a:pt x="3504" y="425543"/>
                </a:moveTo>
                <a:cubicBezTo>
                  <a:pt x="-15177" y="548446"/>
                  <a:pt x="43817" y="683148"/>
                  <a:pt x="109693" y="809001"/>
                </a:cubicBezTo>
                <a:cubicBezTo>
                  <a:pt x="175569" y="934854"/>
                  <a:pt x="282741" y="1085287"/>
                  <a:pt x="398761" y="1180660"/>
                </a:cubicBezTo>
                <a:cubicBezTo>
                  <a:pt x="514781" y="1276033"/>
                  <a:pt x="645550" y="1340926"/>
                  <a:pt x="805816" y="1381238"/>
                </a:cubicBezTo>
                <a:cubicBezTo>
                  <a:pt x="966082" y="1421550"/>
                  <a:pt x="1201074" y="1452031"/>
                  <a:pt x="1360356" y="1422534"/>
                </a:cubicBezTo>
                <a:cubicBezTo>
                  <a:pt x="1519638" y="1393037"/>
                  <a:pt x="1659257" y="1335027"/>
                  <a:pt x="1761512" y="1204258"/>
                </a:cubicBezTo>
                <a:cubicBezTo>
                  <a:pt x="1863767" y="1073489"/>
                  <a:pt x="1969956" y="798186"/>
                  <a:pt x="1973889" y="637920"/>
                </a:cubicBezTo>
                <a:cubicBezTo>
                  <a:pt x="1977822" y="477654"/>
                  <a:pt x="1875566" y="334103"/>
                  <a:pt x="1785109" y="242663"/>
                </a:cubicBezTo>
                <a:cubicBezTo>
                  <a:pt x="1694652" y="151223"/>
                  <a:pt x="1545202" y="113861"/>
                  <a:pt x="1431148" y="89280"/>
                </a:cubicBezTo>
                <a:cubicBezTo>
                  <a:pt x="1317094" y="64699"/>
                  <a:pt x="1238436" y="109927"/>
                  <a:pt x="1100784" y="95179"/>
                </a:cubicBezTo>
                <a:cubicBezTo>
                  <a:pt x="963132" y="80431"/>
                  <a:pt x="751739" y="4722"/>
                  <a:pt x="605238" y="789"/>
                </a:cubicBezTo>
                <a:cubicBezTo>
                  <a:pt x="458737" y="-3144"/>
                  <a:pt x="326002" y="5705"/>
                  <a:pt x="221780" y="71581"/>
                </a:cubicBezTo>
                <a:cubicBezTo>
                  <a:pt x="117558" y="137457"/>
                  <a:pt x="22185" y="302640"/>
                  <a:pt x="3504" y="425543"/>
                </a:cubicBezTo>
                <a:close/>
              </a:path>
            </a:pathLst>
          </a:cu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6FD591B-0E8E-4C5A-8FF3-9EDD447BB9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491324"/>
              </p:ext>
            </p:extLst>
          </p:nvPr>
        </p:nvGraphicFramePr>
        <p:xfrm>
          <a:off x="756159" y="5086466"/>
          <a:ext cx="1427162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Equation" r:id="rId5" imgW="533160" imgH="253800" progId="Equation.DSMT4">
                  <p:embed/>
                </p:oleObj>
              </mc:Choice>
              <mc:Fallback>
                <p:oleObj name="Equation" r:id="rId5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159" y="5086466"/>
                        <a:ext cx="1427162" cy="681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AA6A5CB-8EBA-47A5-982A-0C1E554FFB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609636"/>
              </p:ext>
            </p:extLst>
          </p:nvPr>
        </p:nvGraphicFramePr>
        <p:xfrm>
          <a:off x="2286661" y="5228547"/>
          <a:ext cx="4953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Equation" r:id="rId7" imgW="190440" imgH="152280" progId="Equation.DSMT4">
                  <p:embed/>
                </p:oleObj>
              </mc:Choice>
              <mc:Fallback>
                <p:oleObj name="Equation" r:id="rId7" imgW="19044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86661" y="5228547"/>
                        <a:ext cx="495300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34">
            <a:extLst>
              <a:ext uri="{FF2B5EF4-FFF2-40B4-BE49-F238E27FC236}">
                <a16:creationId xmlns:a16="http://schemas.microsoft.com/office/drawing/2014/main" id="{0CB37AAA-9512-42BD-967D-EC2DF5C1C49A}"/>
              </a:ext>
            </a:extLst>
          </p:cNvPr>
          <p:cNvGrpSpPr/>
          <p:nvPr/>
        </p:nvGrpSpPr>
        <p:grpSpPr>
          <a:xfrm>
            <a:off x="5415616" y="242289"/>
            <a:ext cx="3310903" cy="3051884"/>
            <a:chOff x="5798922" y="108401"/>
            <a:chExt cx="3310903" cy="305188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FDDDB8F-F7CA-420C-B94C-05A7653CCC6B}"/>
                </a:ext>
              </a:extLst>
            </p:cNvPr>
            <p:cNvSpPr txBox="1"/>
            <p:nvPr/>
          </p:nvSpPr>
          <p:spPr>
            <a:xfrm>
              <a:off x="6434496" y="383401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+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D0F0BE1-FEE5-4699-8519-0A4A9CA08050}"/>
                </a:ext>
              </a:extLst>
            </p:cNvPr>
            <p:cNvSpPr txBox="1"/>
            <p:nvPr/>
          </p:nvSpPr>
          <p:spPr>
            <a:xfrm>
              <a:off x="5798922" y="887634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+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16F1939-2A79-4284-A964-112C8CCB88AF}"/>
                </a:ext>
              </a:extLst>
            </p:cNvPr>
            <p:cNvSpPr txBox="1"/>
            <p:nvPr/>
          </p:nvSpPr>
          <p:spPr>
            <a:xfrm>
              <a:off x="6455893" y="2329236"/>
              <a:ext cx="3031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+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71E0DB4-4A7D-43E7-8929-F668215B285F}"/>
                </a:ext>
              </a:extLst>
            </p:cNvPr>
            <p:cNvSpPr txBox="1"/>
            <p:nvPr/>
          </p:nvSpPr>
          <p:spPr>
            <a:xfrm>
              <a:off x="8195584" y="257551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+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0D46FD4-E3F9-47FF-982C-1CFBEC7D7F3F}"/>
                </a:ext>
              </a:extLst>
            </p:cNvPr>
            <p:cNvSpPr txBox="1"/>
            <p:nvPr/>
          </p:nvSpPr>
          <p:spPr>
            <a:xfrm>
              <a:off x="8719975" y="1013598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+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F87CD9D-87DA-452B-A1ED-A6E7FFF28B5F}"/>
                </a:ext>
              </a:extLst>
            </p:cNvPr>
            <p:cNvSpPr txBox="1"/>
            <p:nvPr/>
          </p:nvSpPr>
          <p:spPr>
            <a:xfrm>
              <a:off x="6475573" y="10840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+</a:t>
              </a:r>
              <a:r>
                <a: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zh-CN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5107AE7-F391-4601-8202-C2BDE1CACDFF}"/>
              </a:ext>
            </a:extLst>
          </p:cNvPr>
          <p:cNvGrpSpPr/>
          <p:nvPr/>
        </p:nvGrpSpPr>
        <p:grpSpPr>
          <a:xfrm>
            <a:off x="6028272" y="973120"/>
            <a:ext cx="2063152" cy="1924208"/>
            <a:chOff x="6447235" y="815464"/>
            <a:chExt cx="2063152" cy="1924208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D2E11E4-4DDA-4351-8A9E-81FD0B4E373A}"/>
                </a:ext>
              </a:extLst>
            </p:cNvPr>
            <p:cNvSpPr txBox="1"/>
            <p:nvPr/>
          </p:nvSpPr>
          <p:spPr>
            <a:xfrm>
              <a:off x="7160105" y="815464"/>
              <a:ext cx="3699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F0000"/>
                  </a:solidFill>
                </a:rPr>
                <a:t>-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FF023FB-9C11-4C55-82BB-6BEAB48F4D05}"/>
                </a:ext>
              </a:extLst>
            </p:cNvPr>
            <p:cNvGrpSpPr/>
            <p:nvPr/>
          </p:nvGrpSpPr>
          <p:grpSpPr>
            <a:xfrm>
              <a:off x="6447235" y="829755"/>
              <a:ext cx="2063152" cy="1909917"/>
              <a:chOff x="6465280" y="842930"/>
              <a:chExt cx="2063152" cy="1909917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56CDCFA-0301-43BC-836E-9820695EBDD7}"/>
                  </a:ext>
                </a:extLst>
              </p:cNvPr>
              <p:cNvSpPr txBox="1"/>
              <p:nvPr/>
            </p:nvSpPr>
            <p:spPr>
              <a:xfrm>
                <a:off x="6562454" y="1775237"/>
                <a:ext cx="3699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-</a:t>
                </a:r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90A4413-2F40-4A3A-916F-F64BE04878A8}"/>
                  </a:ext>
                </a:extLst>
              </p:cNvPr>
              <p:cNvSpPr txBox="1"/>
              <p:nvPr/>
            </p:nvSpPr>
            <p:spPr>
              <a:xfrm>
                <a:off x="7213796" y="2168072"/>
                <a:ext cx="3699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-</a:t>
                </a:r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5ECF77AB-C4AA-49D7-BD91-6B76ABE82AA4}"/>
                  </a:ext>
                </a:extLst>
              </p:cNvPr>
              <p:cNvSpPr txBox="1"/>
              <p:nvPr/>
            </p:nvSpPr>
            <p:spPr>
              <a:xfrm>
                <a:off x="8158453" y="2014300"/>
                <a:ext cx="3699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-</a:t>
                </a:r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D6CFB0D-6E3A-418B-BB35-93ABBF19675C}"/>
                  </a:ext>
                </a:extLst>
              </p:cNvPr>
              <p:cNvSpPr txBox="1"/>
              <p:nvPr/>
            </p:nvSpPr>
            <p:spPr>
              <a:xfrm>
                <a:off x="6465280" y="1252990"/>
                <a:ext cx="4748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-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2ED2DFA-2091-436E-8008-ED2920A6C4A5}"/>
                  </a:ext>
                </a:extLst>
              </p:cNvPr>
              <p:cNvSpPr txBox="1"/>
              <p:nvPr/>
            </p:nvSpPr>
            <p:spPr>
              <a:xfrm>
                <a:off x="7614640" y="842930"/>
                <a:ext cx="3699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-</a:t>
                </a:r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0" name="Rectangle 3">
            <a:extLst>
              <a:ext uri="{FF2B5EF4-FFF2-40B4-BE49-F238E27FC236}">
                <a16:creationId xmlns:a16="http://schemas.microsoft.com/office/drawing/2014/main" id="{CDD16BB8-4655-434F-A83F-DC7E3A353134}"/>
              </a:ext>
            </a:extLst>
          </p:cNvPr>
          <p:cNvSpPr txBox="1">
            <a:spLocks noChangeArrowheads="1"/>
          </p:cNvSpPr>
          <p:nvPr/>
        </p:nvSpPr>
        <p:spPr>
          <a:xfrm>
            <a:off x="2883317" y="4940100"/>
            <a:ext cx="3752689" cy="10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Font typeface="Wingdings" panose="05000000000000000000" pitchFamily="2" charset="2"/>
              <a:buNone/>
              <a:defRPr/>
            </a:pPr>
            <a:r>
              <a:rPr kumimoji="1"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内表面带电</a:t>
            </a:r>
            <a:r>
              <a:rPr kumimoji="1"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-q</a:t>
            </a:r>
            <a:r>
              <a:rPr kumimoji="1"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endParaRPr kumimoji="1"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Rectangle 3">
            <a:extLst>
              <a:ext uri="{FF2B5EF4-FFF2-40B4-BE49-F238E27FC236}">
                <a16:creationId xmlns:a16="http://schemas.microsoft.com/office/drawing/2014/main" id="{CFA35827-C113-4ADC-B9EF-A5AB266D61FE}"/>
              </a:ext>
            </a:extLst>
          </p:cNvPr>
          <p:cNvSpPr txBox="1">
            <a:spLocks noChangeArrowheads="1"/>
          </p:cNvSpPr>
          <p:nvPr/>
        </p:nvSpPr>
        <p:spPr>
          <a:xfrm>
            <a:off x="5610541" y="4958750"/>
            <a:ext cx="2802518" cy="104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Font typeface="Wingdings" panose="05000000000000000000" pitchFamily="2" charset="2"/>
              <a:buNone/>
              <a:defRPr/>
            </a:pPr>
            <a:r>
              <a:rPr kumimoji="1"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外表面带电</a:t>
            </a:r>
            <a:r>
              <a:rPr kumimoji="1"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+q</a:t>
            </a:r>
            <a:endParaRPr kumimoji="1" lang="zh-CN" altLang="en-US" sz="3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kumimoji="1"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  <p:bldP spid="16" grpId="0" animBg="1"/>
      <p:bldP spid="40" grpId="0" build="p"/>
      <p:bldP spid="4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541DDF63-8513-4F50-BF8C-B1924208754B}"/>
              </a:ext>
            </a:extLst>
          </p:cNvPr>
          <p:cNvGrpSpPr/>
          <p:nvPr/>
        </p:nvGrpSpPr>
        <p:grpSpPr>
          <a:xfrm>
            <a:off x="5163767" y="401610"/>
            <a:ext cx="3310903" cy="3051884"/>
            <a:chOff x="5415616" y="242289"/>
            <a:chExt cx="3310903" cy="305188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4BFFB33-04A9-43E0-855E-730AF178AB9A}"/>
                </a:ext>
              </a:extLst>
            </p:cNvPr>
            <p:cNvGrpSpPr/>
            <p:nvPr/>
          </p:nvGrpSpPr>
          <p:grpSpPr>
            <a:xfrm>
              <a:off x="5506761" y="802253"/>
              <a:ext cx="3146183" cy="2336309"/>
              <a:chOff x="5920883" y="600239"/>
              <a:chExt cx="3146183" cy="2336309"/>
            </a:xfrm>
          </p:grpSpPr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C2046ED2-C86F-4324-B4E9-C6F609B00763}"/>
                  </a:ext>
                </a:extLst>
              </p:cNvPr>
              <p:cNvSpPr/>
              <p:nvPr/>
            </p:nvSpPr>
            <p:spPr>
              <a:xfrm>
                <a:off x="5920883" y="600239"/>
                <a:ext cx="3146183" cy="2336309"/>
              </a:xfrm>
              <a:custGeom>
                <a:avLst/>
                <a:gdLst>
                  <a:gd name="connsiteX0" fmla="*/ 3504 w 1973999"/>
                  <a:gd name="connsiteY0" fmla="*/ 425543 h 1434305"/>
                  <a:gd name="connsiteX1" fmla="*/ 109693 w 1973999"/>
                  <a:gd name="connsiteY1" fmla="*/ 809001 h 1434305"/>
                  <a:gd name="connsiteX2" fmla="*/ 398761 w 1973999"/>
                  <a:gd name="connsiteY2" fmla="*/ 1180660 h 1434305"/>
                  <a:gd name="connsiteX3" fmla="*/ 805816 w 1973999"/>
                  <a:gd name="connsiteY3" fmla="*/ 1381238 h 1434305"/>
                  <a:gd name="connsiteX4" fmla="*/ 1360356 w 1973999"/>
                  <a:gd name="connsiteY4" fmla="*/ 1422534 h 1434305"/>
                  <a:gd name="connsiteX5" fmla="*/ 1761512 w 1973999"/>
                  <a:gd name="connsiteY5" fmla="*/ 1204258 h 1434305"/>
                  <a:gd name="connsiteX6" fmla="*/ 1973889 w 1973999"/>
                  <a:gd name="connsiteY6" fmla="*/ 637920 h 1434305"/>
                  <a:gd name="connsiteX7" fmla="*/ 1785109 w 1973999"/>
                  <a:gd name="connsiteY7" fmla="*/ 242663 h 1434305"/>
                  <a:gd name="connsiteX8" fmla="*/ 1431148 w 1973999"/>
                  <a:gd name="connsiteY8" fmla="*/ 89280 h 1434305"/>
                  <a:gd name="connsiteX9" fmla="*/ 1100784 w 1973999"/>
                  <a:gd name="connsiteY9" fmla="*/ 95179 h 1434305"/>
                  <a:gd name="connsiteX10" fmla="*/ 605238 w 1973999"/>
                  <a:gd name="connsiteY10" fmla="*/ 789 h 1434305"/>
                  <a:gd name="connsiteX11" fmla="*/ 221780 w 1973999"/>
                  <a:gd name="connsiteY11" fmla="*/ 71581 h 1434305"/>
                  <a:gd name="connsiteX12" fmla="*/ 3504 w 1973999"/>
                  <a:gd name="connsiteY12" fmla="*/ 425543 h 143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3999" h="1434305">
                    <a:moveTo>
                      <a:pt x="3504" y="425543"/>
                    </a:moveTo>
                    <a:cubicBezTo>
                      <a:pt x="-15177" y="548446"/>
                      <a:pt x="43817" y="683148"/>
                      <a:pt x="109693" y="809001"/>
                    </a:cubicBezTo>
                    <a:cubicBezTo>
                      <a:pt x="175569" y="934854"/>
                      <a:pt x="282741" y="1085287"/>
                      <a:pt x="398761" y="1180660"/>
                    </a:cubicBezTo>
                    <a:cubicBezTo>
                      <a:pt x="514781" y="1276033"/>
                      <a:pt x="645550" y="1340926"/>
                      <a:pt x="805816" y="1381238"/>
                    </a:cubicBezTo>
                    <a:cubicBezTo>
                      <a:pt x="966082" y="1421550"/>
                      <a:pt x="1201074" y="1452031"/>
                      <a:pt x="1360356" y="1422534"/>
                    </a:cubicBezTo>
                    <a:cubicBezTo>
                      <a:pt x="1519638" y="1393037"/>
                      <a:pt x="1659257" y="1335027"/>
                      <a:pt x="1761512" y="1204258"/>
                    </a:cubicBezTo>
                    <a:cubicBezTo>
                      <a:pt x="1863767" y="1073489"/>
                      <a:pt x="1969956" y="798186"/>
                      <a:pt x="1973889" y="637920"/>
                    </a:cubicBezTo>
                    <a:cubicBezTo>
                      <a:pt x="1977822" y="477654"/>
                      <a:pt x="1875566" y="334103"/>
                      <a:pt x="1785109" y="242663"/>
                    </a:cubicBezTo>
                    <a:cubicBezTo>
                      <a:pt x="1694652" y="151223"/>
                      <a:pt x="1545202" y="113861"/>
                      <a:pt x="1431148" y="89280"/>
                    </a:cubicBezTo>
                    <a:cubicBezTo>
                      <a:pt x="1317094" y="64699"/>
                      <a:pt x="1238436" y="109927"/>
                      <a:pt x="1100784" y="95179"/>
                    </a:cubicBezTo>
                    <a:cubicBezTo>
                      <a:pt x="963132" y="80431"/>
                      <a:pt x="751739" y="4722"/>
                      <a:pt x="605238" y="789"/>
                    </a:cubicBezTo>
                    <a:cubicBezTo>
                      <a:pt x="458737" y="-3144"/>
                      <a:pt x="326002" y="5705"/>
                      <a:pt x="221780" y="71581"/>
                    </a:cubicBezTo>
                    <a:cubicBezTo>
                      <a:pt x="117558" y="137457"/>
                      <a:pt x="22185" y="302640"/>
                      <a:pt x="3504" y="4255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95000"/>
                      <a:lumOff val="5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053E2B0F-A783-4712-A326-3AD65E79C0C5}"/>
                  </a:ext>
                </a:extLst>
              </p:cNvPr>
              <p:cNvSpPr/>
              <p:nvPr/>
            </p:nvSpPr>
            <p:spPr>
              <a:xfrm rot="21367903">
                <a:off x="6549868" y="1031555"/>
                <a:ext cx="1928171" cy="1458812"/>
              </a:xfrm>
              <a:custGeom>
                <a:avLst/>
                <a:gdLst>
                  <a:gd name="connsiteX0" fmla="*/ 3504 w 1973999"/>
                  <a:gd name="connsiteY0" fmla="*/ 425543 h 1434305"/>
                  <a:gd name="connsiteX1" fmla="*/ 109693 w 1973999"/>
                  <a:gd name="connsiteY1" fmla="*/ 809001 h 1434305"/>
                  <a:gd name="connsiteX2" fmla="*/ 398761 w 1973999"/>
                  <a:gd name="connsiteY2" fmla="*/ 1180660 h 1434305"/>
                  <a:gd name="connsiteX3" fmla="*/ 805816 w 1973999"/>
                  <a:gd name="connsiteY3" fmla="*/ 1381238 h 1434305"/>
                  <a:gd name="connsiteX4" fmla="*/ 1360356 w 1973999"/>
                  <a:gd name="connsiteY4" fmla="*/ 1422534 h 1434305"/>
                  <a:gd name="connsiteX5" fmla="*/ 1761512 w 1973999"/>
                  <a:gd name="connsiteY5" fmla="*/ 1204258 h 1434305"/>
                  <a:gd name="connsiteX6" fmla="*/ 1973889 w 1973999"/>
                  <a:gd name="connsiteY6" fmla="*/ 637920 h 1434305"/>
                  <a:gd name="connsiteX7" fmla="*/ 1785109 w 1973999"/>
                  <a:gd name="connsiteY7" fmla="*/ 242663 h 1434305"/>
                  <a:gd name="connsiteX8" fmla="*/ 1431148 w 1973999"/>
                  <a:gd name="connsiteY8" fmla="*/ 89280 h 1434305"/>
                  <a:gd name="connsiteX9" fmla="*/ 1100784 w 1973999"/>
                  <a:gd name="connsiteY9" fmla="*/ 95179 h 1434305"/>
                  <a:gd name="connsiteX10" fmla="*/ 605238 w 1973999"/>
                  <a:gd name="connsiteY10" fmla="*/ 789 h 1434305"/>
                  <a:gd name="connsiteX11" fmla="*/ 221780 w 1973999"/>
                  <a:gd name="connsiteY11" fmla="*/ 71581 h 1434305"/>
                  <a:gd name="connsiteX12" fmla="*/ 3504 w 1973999"/>
                  <a:gd name="connsiteY12" fmla="*/ 425543 h 1434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73999" h="1434305">
                    <a:moveTo>
                      <a:pt x="3504" y="425543"/>
                    </a:moveTo>
                    <a:cubicBezTo>
                      <a:pt x="-15177" y="548446"/>
                      <a:pt x="43817" y="683148"/>
                      <a:pt x="109693" y="809001"/>
                    </a:cubicBezTo>
                    <a:cubicBezTo>
                      <a:pt x="175569" y="934854"/>
                      <a:pt x="282741" y="1085287"/>
                      <a:pt x="398761" y="1180660"/>
                    </a:cubicBezTo>
                    <a:cubicBezTo>
                      <a:pt x="514781" y="1276033"/>
                      <a:pt x="645550" y="1340926"/>
                      <a:pt x="805816" y="1381238"/>
                    </a:cubicBezTo>
                    <a:cubicBezTo>
                      <a:pt x="966082" y="1421550"/>
                      <a:pt x="1201074" y="1452031"/>
                      <a:pt x="1360356" y="1422534"/>
                    </a:cubicBezTo>
                    <a:cubicBezTo>
                      <a:pt x="1519638" y="1393037"/>
                      <a:pt x="1659257" y="1335027"/>
                      <a:pt x="1761512" y="1204258"/>
                    </a:cubicBezTo>
                    <a:cubicBezTo>
                      <a:pt x="1863767" y="1073489"/>
                      <a:pt x="1969956" y="798186"/>
                      <a:pt x="1973889" y="637920"/>
                    </a:cubicBezTo>
                    <a:cubicBezTo>
                      <a:pt x="1977822" y="477654"/>
                      <a:pt x="1875566" y="334103"/>
                      <a:pt x="1785109" y="242663"/>
                    </a:cubicBezTo>
                    <a:cubicBezTo>
                      <a:pt x="1694652" y="151223"/>
                      <a:pt x="1545202" y="113861"/>
                      <a:pt x="1431148" y="89280"/>
                    </a:cubicBezTo>
                    <a:cubicBezTo>
                      <a:pt x="1317094" y="64699"/>
                      <a:pt x="1238436" y="109927"/>
                      <a:pt x="1100784" y="95179"/>
                    </a:cubicBezTo>
                    <a:cubicBezTo>
                      <a:pt x="963132" y="80431"/>
                      <a:pt x="751739" y="4722"/>
                      <a:pt x="605238" y="789"/>
                    </a:cubicBezTo>
                    <a:cubicBezTo>
                      <a:pt x="458737" y="-3144"/>
                      <a:pt x="326002" y="5705"/>
                      <a:pt x="221780" y="71581"/>
                    </a:cubicBezTo>
                    <a:cubicBezTo>
                      <a:pt x="117558" y="137457"/>
                      <a:pt x="22185" y="302640"/>
                      <a:pt x="3504" y="425543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A1AAA28C-5951-4533-97CD-9DD0F1C1A470}"/>
                  </a:ext>
                </a:extLst>
              </p:cNvPr>
              <p:cNvGrpSpPr/>
              <p:nvPr/>
            </p:nvGrpSpPr>
            <p:grpSpPr>
              <a:xfrm>
                <a:off x="7255708" y="1226758"/>
                <a:ext cx="971226" cy="990330"/>
                <a:chOff x="7255708" y="1226758"/>
                <a:chExt cx="971226" cy="990330"/>
              </a:xfrm>
            </p:grpSpPr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84327E1C-1853-40F1-8EE6-4BABDF8A3301}"/>
                    </a:ext>
                  </a:extLst>
                </p:cNvPr>
                <p:cNvSpPr/>
                <p:nvPr/>
              </p:nvSpPr>
              <p:spPr>
                <a:xfrm>
                  <a:off x="7255708" y="1426987"/>
                  <a:ext cx="683920" cy="640638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2987C721-A810-499A-9F2E-6A9E719F50F7}"/>
                    </a:ext>
                  </a:extLst>
                </p:cNvPr>
                <p:cNvGrpSpPr/>
                <p:nvPr/>
              </p:nvGrpSpPr>
              <p:grpSpPr>
                <a:xfrm>
                  <a:off x="7255708" y="1236999"/>
                  <a:ext cx="971226" cy="980089"/>
                  <a:chOff x="7746001" y="2096358"/>
                  <a:chExt cx="971226" cy="980089"/>
                </a:xfrm>
              </p:grpSpPr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6BA79D4E-9015-4FC4-BC84-EFF4B3E900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46001" y="2388746"/>
                    <a:ext cx="77590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3200" dirty="0">
                        <a:solidFill>
                          <a:srgbClr val="FF0000"/>
                        </a:solidFill>
                      </a:rPr>
                      <a:t>+</a:t>
                    </a:r>
                    <a:endParaRPr lang="zh-CN" alt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0B0E04E3-80EA-4866-B886-C15D61F351D2}"/>
                      </a:ext>
                    </a:extLst>
                  </p:cNvPr>
                  <p:cNvSpPr txBox="1"/>
                  <p:nvPr/>
                </p:nvSpPr>
                <p:spPr>
                  <a:xfrm>
                    <a:off x="7941327" y="2096358"/>
                    <a:ext cx="77590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3200" dirty="0">
                        <a:solidFill>
                          <a:srgbClr val="FF0000"/>
                        </a:solidFill>
                      </a:rPr>
                      <a:t>+</a:t>
                    </a:r>
                    <a:endParaRPr lang="zh-CN" alt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1C33D4A0-A761-4466-AF23-9BE6C2AE4DB2}"/>
                      </a:ext>
                    </a:extLst>
                  </p:cNvPr>
                  <p:cNvSpPr txBox="1"/>
                  <p:nvPr/>
                </p:nvSpPr>
                <p:spPr>
                  <a:xfrm>
                    <a:off x="7939427" y="2491672"/>
                    <a:ext cx="38985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3200" dirty="0">
                        <a:solidFill>
                          <a:srgbClr val="FF0000"/>
                        </a:solidFill>
                      </a:rPr>
                      <a:t>+</a:t>
                    </a:r>
                    <a:endParaRPr lang="zh-CN" alt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0F45391E-E3C9-4603-A3F4-586941AD0624}"/>
                      </a:ext>
                    </a:extLst>
                  </p:cNvPr>
                  <p:cNvSpPr txBox="1"/>
                  <p:nvPr/>
                </p:nvSpPr>
                <p:spPr>
                  <a:xfrm>
                    <a:off x="7747752" y="2159513"/>
                    <a:ext cx="77590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3200" dirty="0">
                        <a:solidFill>
                          <a:srgbClr val="FF0000"/>
                        </a:solidFill>
                      </a:rPr>
                      <a:t>+</a:t>
                    </a:r>
                    <a:endParaRPr lang="zh-CN" alt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66484E2E-DF04-4AEF-882C-C6CA13D40ED1}"/>
                      </a:ext>
                    </a:extLst>
                  </p:cNvPr>
                  <p:cNvSpPr txBox="1"/>
                  <p:nvPr/>
                </p:nvSpPr>
                <p:spPr>
                  <a:xfrm>
                    <a:off x="8134901" y="2262439"/>
                    <a:ext cx="38985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3200" dirty="0">
                        <a:solidFill>
                          <a:srgbClr val="FF0000"/>
                        </a:solidFill>
                      </a:rPr>
                      <a:t>+</a:t>
                    </a:r>
                    <a:endParaRPr lang="zh-CN" altLang="en-US" sz="32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063B05C-7BD6-43AB-B00B-7BE5A391B85D}"/>
                    </a:ext>
                  </a:extLst>
                </p:cNvPr>
                <p:cNvSpPr txBox="1"/>
                <p:nvPr/>
              </p:nvSpPr>
              <p:spPr>
                <a:xfrm>
                  <a:off x="7639214" y="1226758"/>
                  <a:ext cx="5437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/>
                    <a:t>+</a:t>
                  </a:r>
                  <a:r>
                    <a:rPr lang="en-US" altLang="zh-CN" sz="2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endParaRPr lang="zh-CN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4319D90-1309-4FDF-AA59-BB77A49BC0FF}"/>
                </a:ext>
              </a:extLst>
            </p:cNvPr>
            <p:cNvSpPr/>
            <p:nvPr/>
          </p:nvSpPr>
          <p:spPr>
            <a:xfrm rot="21367903">
              <a:off x="5866279" y="1034776"/>
              <a:ext cx="2467103" cy="1887144"/>
            </a:xfrm>
            <a:custGeom>
              <a:avLst/>
              <a:gdLst>
                <a:gd name="connsiteX0" fmla="*/ 3504 w 1973999"/>
                <a:gd name="connsiteY0" fmla="*/ 425543 h 1434305"/>
                <a:gd name="connsiteX1" fmla="*/ 109693 w 1973999"/>
                <a:gd name="connsiteY1" fmla="*/ 809001 h 1434305"/>
                <a:gd name="connsiteX2" fmla="*/ 398761 w 1973999"/>
                <a:gd name="connsiteY2" fmla="*/ 1180660 h 1434305"/>
                <a:gd name="connsiteX3" fmla="*/ 805816 w 1973999"/>
                <a:gd name="connsiteY3" fmla="*/ 1381238 h 1434305"/>
                <a:gd name="connsiteX4" fmla="*/ 1360356 w 1973999"/>
                <a:gd name="connsiteY4" fmla="*/ 1422534 h 1434305"/>
                <a:gd name="connsiteX5" fmla="*/ 1761512 w 1973999"/>
                <a:gd name="connsiteY5" fmla="*/ 1204258 h 1434305"/>
                <a:gd name="connsiteX6" fmla="*/ 1973889 w 1973999"/>
                <a:gd name="connsiteY6" fmla="*/ 637920 h 1434305"/>
                <a:gd name="connsiteX7" fmla="*/ 1785109 w 1973999"/>
                <a:gd name="connsiteY7" fmla="*/ 242663 h 1434305"/>
                <a:gd name="connsiteX8" fmla="*/ 1431148 w 1973999"/>
                <a:gd name="connsiteY8" fmla="*/ 89280 h 1434305"/>
                <a:gd name="connsiteX9" fmla="*/ 1100784 w 1973999"/>
                <a:gd name="connsiteY9" fmla="*/ 95179 h 1434305"/>
                <a:gd name="connsiteX10" fmla="*/ 605238 w 1973999"/>
                <a:gd name="connsiteY10" fmla="*/ 789 h 1434305"/>
                <a:gd name="connsiteX11" fmla="*/ 221780 w 1973999"/>
                <a:gd name="connsiteY11" fmla="*/ 71581 h 1434305"/>
                <a:gd name="connsiteX12" fmla="*/ 3504 w 1973999"/>
                <a:gd name="connsiteY12" fmla="*/ 425543 h 143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3999" h="1434305">
                  <a:moveTo>
                    <a:pt x="3504" y="425543"/>
                  </a:moveTo>
                  <a:cubicBezTo>
                    <a:pt x="-15177" y="548446"/>
                    <a:pt x="43817" y="683148"/>
                    <a:pt x="109693" y="809001"/>
                  </a:cubicBezTo>
                  <a:cubicBezTo>
                    <a:pt x="175569" y="934854"/>
                    <a:pt x="282741" y="1085287"/>
                    <a:pt x="398761" y="1180660"/>
                  </a:cubicBezTo>
                  <a:cubicBezTo>
                    <a:pt x="514781" y="1276033"/>
                    <a:pt x="645550" y="1340926"/>
                    <a:pt x="805816" y="1381238"/>
                  </a:cubicBezTo>
                  <a:cubicBezTo>
                    <a:pt x="966082" y="1421550"/>
                    <a:pt x="1201074" y="1452031"/>
                    <a:pt x="1360356" y="1422534"/>
                  </a:cubicBezTo>
                  <a:cubicBezTo>
                    <a:pt x="1519638" y="1393037"/>
                    <a:pt x="1659257" y="1335027"/>
                    <a:pt x="1761512" y="1204258"/>
                  </a:cubicBezTo>
                  <a:cubicBezTo>
                    <a:pt x="1863767" y="1073489"/>
                    <a:pt x="1969956" y="798186"/>
                    <a:pt x="1973889" y="637920"/>
                  </a:cubicBezTo>
                  <a:cubicBezTo>
                    <a:pt x="1977822" y="477654"/>
                    <a:pt x="1875566" y="334103"/>
                    <a:pt x="1785109" y="242663"/>
                  </a:cubicBezTo>
                  <a:cubicBezTo>
                    <a:pt x="1694652" y="151223"/>
                    <a:pt x="1545202" y="113861"/>
                    <a:pt x="1431148" y="89280"/>
                  </a:cubicBezTo>
                  <a:cubicBezTo>
                    <a:pt x="1317094" y="64699"/>
                    <a:pt x="1238436" y="109927"/>
                    <a:pt x="1100784" y="95179"/>
                  </a:cubicBezTo>
                  <a:cubicBezTo>
                    <a:pt x="963132" y="80431"/>
                    <a:pt x="751739" y="4722"/>
                    <a:pt x="605238" y="789"/>
                  </a:cubicBezTo>
                  <a:cubicBezTo>
                    <a:pt x="458737" y="-3144"/>
                    <a:pt x="326002" y="5705"/>
                    <a:pt x="221780" y="71581"/>
                  </a:cubicBezTo>
                  <a:cubicBezTo>
                    <a:pt x="117558" y="137457"/>
                    <a:pt x="22185" y="302640"/>
                    <a:pt x="3504" y="425543"/>
                  </a:cubicBezTo>
                  <a:close/>
                </a:path>
              </a:pathLst>
            </a:cu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C9FD2DD-699B-45D6-8B83-2F34EF36A79C}"/>
                </a:ext>
              </a:extLst>
            </p:cNvPr>
            <p:cNvGrpSpPr/>
            <p:nvPr/>
          </p:nvGrpSpPr>
          <p:grpSpPr>
            <a:xfrm>
              <a:off x="5415616" y="242289"/>
              <a:ext cx="3310903" cy="3051884"/>
              <a:chOff x="5798922" y="108401"/>
              <a:chExt cx="3310903" cy="3051884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699AAD2-AE6F-4DA2-8613-7914B1078A4F}"/>
                  </a:ext>
                </a:extLst>
              </p:cNvPr>
              <p:cNvSpPr txBox="1"/>
              <p:nvPr/>
            </p:nvSpPr>
            <p:spPr>
              <a:xfrm>
                <a:off x="6434496" y="383401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+</a:t>
                </a:r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2406EB7-CFD0-419B-8440-4F705F431203}"/>
                  </a:ext>
                </a:extLst>
              </p:cNvPr>
              <p:cNvSpPr txBox="1"/>
              <p:nvPr/>
            </p:nvSpPr>
            <p:spPr>
              <a:xfrm>
                <a:off x="5798922" y="887634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+</a:t>
                </a:r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4E84DF1-4B11-4D5A-9674-97EC252D1391}"/>
                  </a:ext>
                </a:extLst>
              </p:cNvPr>
              <p:cNvSpPr txBox="1"/>
              <p:nvPr/>
            </p:nvSpPr>
            <p:spPr>
              <a:xfrm>
                <a:off x="6455893" y="2329236"/>
                <a:ext cx="3031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+</a:t>
                </a:r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627DBA7-64C9-410F-B8B8-5D0A8B16B7A9}"/>
                  </a:ext>
                </a:extLst>
              </p:cNvPr>
              <p:cNvSpPr txBox="1"/>
              <p:nvPr/>
            </p:nvSpPr>
            <p:spPr>
              <a:xfrm>
                <a:off x="8195584" y="257551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+</a:t>
                </a:r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086E12A-F126-40F7-94BF-ABD95A9CBCEC}"/>
                  </a:ext>
                </a:extLst>
              </p:cNvPr>
              <p:cNvSpPr txBox="1"/>
              <p:nvPr/>
            </p:nvSpPr>
            <p:spPr>
              <a:xfrm>
                <a:off x="8719975" y="1013598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+</a:t>
                </a:r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583A1AB-B600-4664-8D28-27B7F9F860AC}"/>
                  </a:ext>
                </a:extLst>
              </p:cNvPr>
              <p:cNvSpPr txBox="1"/>
              <p:nvPr/>
            </p:nvSpPr>
            <p:spPr>
              <a:xfrm>
                <a:off x="6475573" y="108401"/>
                <a:ext cx="543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+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EFB5AC3-1A5B-4370-B05C-B20DAF1C89C3}"/>
                </a:ext>
              </a:extLst>
            </p:cNvPr>
            <p:cNvGrpSpPr/>
            <p:nvPr/>
          </p:nvGrpSpPr>
          <p:grpSpPr>
            <a:xfrm>
              <a:off x="6028272" y="973120"/>
              <a:ext cx="2063152" cy="1924208"/>
              <a:chOff x="6447235" y="815464"/>
              <a:chExt cx="2063152" cy="1924208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FC07B9C-F51A-40D7-8DFD-B96D1D0ABA1B}"/>
                  </a:ext>
                </a:extLst>
              </p:cNvPr>
              <p:cNvSpPr txBox="1"/>
              <p:nvPr/>
            </p:nvSpPr>
            <p:spPr>
              <a:xfrm>
                <a:off x="7160105" y="815464"/>
                <a:ext cx="3699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-</a:t>
                </a:r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F1A38823-42C8-4D7F-91F5-06ED4EC8E2F4}"/>
                  </a:ext>
                </a:extLst>
              </p:cNvPr>
              <p:cNvGrpSpPr/>
              <p:nvPr/>
            </p:nvGrpSpPr>
            <p:grpSpPr>
              <a:xfrm>
                <a:off x="6447235" y="829755"/>
                <a:ext cx="2063152" cy="1909917"/>
                <a:chOff x="6465280" y="842930"/>
                <a:chExt cx="2063152" cy="1909917"/>
              </a:xfrm>
            </p:grpSpPr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61AA229-BC64-46C9-9A82-5F2ADCAE48B7}"/>
                    </a:ext>
                  </a:extLst>
                </p:cNvPr>
                <p:cNvSpPr txBox="1"/>
                <p:nvPr/>
              </p:nvSpPr>
              <p:spPr>
                <a:xfrm>
                  <a:off x="6562454" y="1775237"/>
                  <a:ext cx="3699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rgbClr val="FF0000"/>
                      </a:solidFill>
                    </a:rPr>
                    <a:t>-</a:t>
                  </a:r>
                  <a:endParaRPr lang="zh-CN" alt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206D9F6-9EDC-41CD-8387-C11A0CEFF2FD}"/>
                    </a:ext>
                  </a:extLst>
                </p:cNvPr>
                <p:cNvSpPr txBox="1"/>
                <p:nvPr/>
              </p:nvSpPr>
              <p:spPr>
                <a:xfrm>
                  <a:off x="7213796" y="2168072"/>
                  <a:ext cx="3699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rgbClr val="FF0000"/>
                      </a:solidFill>
                    </a:rPr>
                    <a:t>-</a:t>
                  </a:r>
                  <a:endParaRPr lang="zh-CN" alt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460D23F-093B-40C7-AD94-B2914D1FD2B8}"/>
                    </a:ext>
                  </a:extLst>
                </p:cNvPr>
                <p:cNvSpPr txBox="1"/>
                <p:nvPr/>
              </p:nvSpPr>
              <p:spPr>
                <a:xfrm>
                  <a:off x="8158453" y="2014300"/>
                  <a:ext cx="3699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rgbClr val="FF0000"/>
                      </a:solidFill>
                    </a:rPr>
                    <a:t>-</a:t>
                  </a:r>
                  <a:endParaRPr lang="zh-CN" altLang="en-US" sz="3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D233493-7803-4283-85FF-99FBCC6A3BB7}"/>
                    </a:ext>
                  </a:extLst>
                </p:cNvPr>
                <p:cNvSpPr txBox="1"/>
                <p:nvPr/>
              </p:nvSpPr>
              <p:spPr>
                <a:xfrm>
                  <a:off x="6465280" y="1252990"/>
                  <a:ext cx="474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/>
                    <a:t>-</a:t>
                  </a:r>
                  <a:r>
                    <a:rPr lang="en-US" altLang="zh-CN" sz="2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endParaRPr lang="zh-CN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2E2DA645-32D9-458E-9535-46D6B06A6953}"/>
                    </a:ext>
                  </a:extLst>
                </p:cNvPr>
                <p:cNvSpPr txBox="1"/>
                <p:nvPr/>
              </p:nvSpPr>
              <p:spPr>
                <a:xfrm>
                  <a:off x="7614640" y="842930"/>
                  <a:ext cx="3699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rgbClr val="FF0000"/>
                      </a:solidFill>
                    </a:rPr>
                    <a:t>-</a:t>
                  </a:r>
                  <a:endParaRPr lang="zh-CN" altLang="en-US" sz="32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446D3A6D-ECA4-4644-AC80-9EE3DE5E6FE8}"/>
              </a:ext>
            </a:extLst>
          </p:cNvPr>
          <p:cNvSpPr/>
          <p:nvPr/>
        </p:nvSpPr>
        <p:spPr>
          <a:xfrm>
            <a:off x="618817" y="1563723"/>
            <a:ext cx="413446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电场：空腔内部有电场，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空腔外部也有电场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127D82A-A804-44CE-856F-2497A8AA86D6}"/>
              </a:ext>
            </a:extLst>
          </p:cNvPr>
          <p:cNvSpPr/>
          <p:nvPr/>
        </p:nvSpPr>
        <p:spPr>
          <a:xfrm>
            <a:off x="444488" y="3453494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电势：空腔内、外部非等势空间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F2EAA11-533E-47AE-8460-D724757E002E}"/>
              </a:ext>
            </a:extLst>
          </p:cNvPr>
          <p:cNvSpPr/>
          <p:nvPr/>
        </p:nvSpPr>
        <p:spPr>
          <a:xfrm>
            <a:off x="140525" y="321437"/>
            <a:ext cx="3273113" cy="737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电场和电势？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7681489-0E5A-496D-AF92-B4F1A4B6F434}"/>
              </a:ext>
            </a:extLst>
          </p:cNvPr>
          <p:cNvGrpSpPr/>
          <p:nvPr/>
        </p:nvGrpSpPr>
        <p:grpSpPr>
          <a:xfrm>
            <a:off x="6089701" y="1466078"/>
            <a:ext cx="1558629" cy="1306645"/>
            <a:chOff x="6341550" y="1306757"/>
            <a:chExt cx="1558629" cy="1306645"/>
          </a:xfrm>
        </p:grpSpPr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D8E8FD49-13B4-4EF7-8326-DA3BC1C2689F}"/>
                </a:ext>
              </a:extLst>
            </p:cNvPr>
            <p:cNvCxnSpPr>
              <a:cxnSpLocks/>
            </p:cNvCxnSpPr>
            <p:nvPr/>
          </p:nvCxnSpPr>
          <p:spPr>
            <a:xfrm>
              <a:off x="7525506" y="2110850"/>
              <a:ext cx="374673" cy="3082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D60EB19-C0C3-4FEC-BF78-943F009115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5507" y="2292611"/>
              <a:ext cx="112638" cy="3207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956F483A-EBA1-418A-A490-E44C95CAA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1550" y="1977506"/>
              <a:ext cx="541444" cy="2676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F582CFB3-AB60-42D6-8412-CB490D2D45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11461" y="1326577"/>
              <a:ext cx="70683" cy="3325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E7A71302-27AA-44AB-B136-C955C62D7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539" y="1306757"/>
              <a:ext cx="80109" cy="3483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AD56EA6-496B-4722-8577-61B544151EC8}"/>
              </a:ext>
            </a:extLst>
          </p:cNvPr>
          <p:cNvGrpSpPr/>
          <p:nvPr/>
        </p:nvGrpSpPr>
        <p:grpSpPr>
          <a:xfrm>
            <a:off x="4572000" y="318975"/>
            <a:ext cx="4277413" cy="3504906"/>
            <a:chOff x="4572000" y="318975"/>
            <a:chExt cx="4277413" cy="3504906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A641D071-AB4F-4D88-A04E-1BD837E94D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0680" y="2997716"/>
              <a:ext cx="512333" cy="51665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5E1E62E1-7CAF-4226-80B6-132440BA6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2000" y="1259795"/>
              <a:ext cx="732053" cy="18444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9D09241F-5429-459E-B3DF-2EA96115F2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53584" y="318975"/>
              <a:ext cx="409739" cy="5939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E9543536-C94F-4D5E-A027-542078232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9137" y="1113027"/>
              <a:ext cx="520276" cy="4506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A04697F0-E309-4319-AAF3-8E3CF597928A}"/>
                </a:ext>
              </a:extLst>
            </p:cNvPr>
            <p:cNvCxnSpPr>
              <a:cxnSpLocks/>
            </p:cNvCxnSpPr>
            <p:nvPr/>
          </p:nvCxnSpPr>
          <p:spPr>
            <a:xfrm>
              <a:off x="7788986" y="3256041"/>
              <a:ext cx="396161" cy="5678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110C4AAE-B945-4F01-A00D-B01791EC52D9}"/>
              </a:ext>
            </a:extLst>
          </p:cNvPr>
          <p:cNvSpPr txBox="1"/>
          <p:nvPr/>
        </p:nvSpPr>
        <p:spPr>
          <a:xfrm>
            <a:off x="238461" y="4365403"/>
            <a:ext cx="8090676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问题：当空腔内电荷在空腔内移动时，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空腔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内壁电荷分布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有变化吗？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空腔内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电场有变化吗？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空腔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外表面电荷分布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有变化吗？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空腔外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电场有变化吗？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zh-CN" altLang="en-US" sz="24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CC4C970-575D-4C88-96CD-04AB3038FC87}"/>
              </a:ext>
            </a:extLst>
          </p:cNvPr>
          <p:cNvSpPr txBox="1"/>
          <p:nvPr/>
        </p:nvSpPr>
        <p:spPr>
          <a:xfrm>
            <a:off x="8028176" y="492841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2869074-60EA-45E5-9505-4AB390F4B519}"/>
              </a:ext>
            </a:extLst>
          </p:cNvPr>
          <p:cNvSpPr txBox="1"/>
          <p:nvPr/>
        </p:nvSpPr>
        <p:spPr>
          <a:xfrm>
            <a:off x="8185147" y="552033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没有</a:t>
            </a:r>
          </a:p>
        </p:txBody>
      </p:sp>
    </p:spTree>
    <p:extLst>
      <p:ext uri="{BB962C8B-B14F-4D97-AF65-F5344CB8AC3E}">
        <p14:creationId xmlns:p14="http://schemas.microsoft.com/office/powerpoint/2010/main" val="359677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4" grpId="0"/>
      <p:bldP spid="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5">
            <a:extLst>
              <a:ext uri="{FF2B5EF4-FFF2-40B4-BE49-F238E27FC236}">
                <a16:creationId xmlns:a16="http://schemas.microsoft.com/office/drawing/2014/main" id="{3D7D34FC-A8B4-648C-B5D4-5FAF5A7CF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3"/>
            <a:ext cx="9144000" cy="603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E22E2-2F2C-89C2-193F-2F6D5B1F3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0" y="1630363"/>
            <a:ext cx="4438650" cy="439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3CA69-6960-1D16-E2A0-5CCF89C7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0" y="1363083"/>
            <a:ext cx="4428640" cy="2965347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4887A3-F65E-47DB-B541-1A9E2A22606C}"/>
              </a:ext>
            </a:extLst>
          </p:cNvPr>
          <p:cNvSpPr txBox="1"/>
          <p:nvPr/>
        </p:nvSpPr>
        <p:spPr>
          <a:xfrm>
            <a:off x="309755" y="399534"/>
            <a:ext cx="4344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3. </a:t>
            </a:r>
            <a:r>
              <a:rPr lang="zh-CN" altLang="en-US" sz="3200" dirty="0"/>
              <a:t>静电屏蔽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46E33A-94A4-4606-B72E-3BAB10E12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44" y="199110"/>
            <a:ext cx="2925308" cy="24497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60A062-F0C7-4C6D-B079-40EB93E26656}"/>
              </a:ext>
            </a:extLst>
          </p:cNvPr>
          <p:cNvSpPr/>
          <p:nvPr/>
        </p:nvSpPr>
        <p:spPr>
          <a:xfrm>
            <a:off x="5360216" y="2245591"/>
            <a:ext cx="324858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不论导体壳本身是否带电，还是外界是否存在电场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腔内无电场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B2FEE4-518F-4D5B-AC65-6A263C905E24}"/>
              </a:ext>
            </a:extLst>
          </p:cNvPr>
          <p:cNvSpPr/>
          <p:nvPr/>
        </p:nvSpPr>
        <p:spPr>
          <a:xfrm>
            <a:off x="630130" y="4908259"/>
            <a:ext cx="3631791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接地导体壳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可以屏蔽内部电荷对导体壳外部的影响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BFBDA768-CE04-4E5F-84B0-D929950D7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328" y="3768888"/>
            <a:ext cx="2764359" cy="278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2229282-D36C-47B2-B346-9D9DF0BA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7" y="1630779"/>
            <a:ext cx="2805454" cy="3887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17429A-8FC2-47B1-81F1-55E0CA06DF9F}"/>
              </a:ext>
            </a:extLst>
          </p:cNvPr>
          <p:cNvSpPr txBox="1"/>
          <p:nvPr/>
        </p:nvSpPr>
        <p:spPr>
          <a:xfrm>
            <a:off x="3011287" y="383764"/>
            <a:ext cx="341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静电屏蔽的应用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639214E-2093-4367-AFFD-DA020D7B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1345" y="1630780"/>
            <a:ext cx="5183408" cy="388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5A37C63-798B-4EAF-9C23-78A7FCFBF2A8}"/>
              </a:ext>
            </a:extLst>
          </p:cNvPr>
          <p:cNvSpPr/>
          <p:nvPr/>
        </p:nvSpPr>
        <p:spPr>
          <a:xfrm>
            <a:off x="1276608" y="313830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法拉第圆筒和法拉第笼的演示</a:t>
            </a:r>
            <a:endParaRPr lang="zh-CN" altLang="en-US" sz="3600" dirty="0"/>
          </a:p>
        </p:txBody>
      </p:sp>
      <p:pic>
        <p:nvPicPr>
          <p:cNvPr id="4" name="静电屏蔽">
            <a:hlinkClick r:id="" action="ppaction://media"/>
            <a:extLst>
              <a:ext uri="{FF2B5EF4-FFF2-40B4-BE49-F238E27FC236}">
                <a16:creationId xmlns:a16="http://schemas.microsoft.com/office/drawing/2014/main" id="{92C28F3B-5C0F-4DE1-81E0-CCEF3F817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608" y="1072659"/>
            <a:ext cx="6567170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7">
            <a:extLst>
              <a:ext uri="{FF2B5EF4-FFF2-40B4-BE49-F238E27FC236}">
                <a16:creationId xmlns:a16="http://schemas.microsoft.com/office/drawing/2014/main" id="{CE4628E1-F6C5-1AAB-4B34-C63D35486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422" y="2928768"/>
            <a:ext cx="60564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从导电性来讲，物质可分为三类：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50CC2B87-5D87-8779-7C1B-F16ADD54B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60" y="3460580"/>
            <a:ext cx="4279900" cy="592138"/>
          </a:xfrm>
          <a:prstGeom prst="rect">
            <a:avLst/>
          </a:prstGeom>
          <a:gradFill rotWithShape="0">
            <a:gsLst>
              <a:gs pos="0">
                <a:srgbClr val="FF3300"/>
              </a:gs>
              <a:gs pos="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导体</a:t>
            </a:r>
            <a:r>
              <a:rPr lang="zh-CN" altLang="en-US" sz="2800" dirty="0">
                <a:solidFill>
                  <a:srgbClr val="08080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半导体</a:t>
            </a:r>
            <a:r>
              <a:rPr lang="zh-CN" altLang="en-US" sz="2800" dirty="0">
                <a:solidFill>
                  <a:srgbClr val="08080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绝缘体</a:t>
            </a:r>
            <a:r>
              <a:rPr lang="zh-CN" altLang="en-US" sz="2800" dirty="0">
                <a:solidFill>
                  <a:srgbClr val="080808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5366" name="Rectangle 9">
            <a:extLst>
              <a:ext uri="{FF2B5EF4-FFF2-40B4-BE49-F238E27FC236}">
                <a16:creationId xmlns:a16="http://schemas.microsoft.com/office/drawing/2014/main" id="{316A26D0-A358-03A0-A40E-36D988365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静电场对物质的作用</a:t>
            </a:r>
            <a:endParaRPr lang="en-US" altLang="zh-CN" sz="40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046611AC-5895-32E8-8104-A6961596B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422" y="2122542"/>
            <a:ext cx="8664575" cy="62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4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>
                <a:ea typeface="黑体" panose="02010609060101010101" pitchFamily="49" charset="-122"/>
                <a:cs typeface="Arial" panose="020B0604020202020204" pitchFamily="34" charset="0"/>
              </a:rPr>
              <a:t>1720</a:t>
            </a:r>
            <a:r>
              <a:rPr lang="zh-CN" altLang="en-US" sz="2800" dirty="0">
                <a:ea typeface="黑体" panose="02010609060101010101" pitchFamily="49" charset="-122"/>
                <a:cs typeface="Arial" panose="020B0604020202020204" pitchFamily="34" charset="0"/>
              </a:rPr>
              <a:t>年，英国牧师格雷发现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导体</a:t>
            </a:r>
            <a:r>
              <a:rPr lang="zh-CN" altLang="en-US" sz="2800" dirty="0">
                <a:ea typeface="黑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绝缘体</a:t>
            </a:r>
            <a:r>
              <a:rPr lang="zh-CN" altLang="en-US" sz="2800" dirty="0">
                <a:ea typeface="黑体" panose="02010609060101010101" pitchFamily="49" charset="-122"/>
                <a:cs typeface="Arial" panose="020B0604020202020204" pitchFamily="34" charset="0"/>
              </a:rPr>
              <a:t>的区别。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0F5D01-2F52-15FA-47F5-1874CD6D17DC}"/>
              </a:ext>
            </a:extLst>
          </p:cNvPr>
          <p:cNvSpPr txBox="1"/>
          <p:nvPr/>
        </p:nvSpPr>
        <p:spPr>
          <a:xfrm>
            <a:off x="1937164" y="1062193"/>
            <a:ext cx="1637241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静电场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63E363-3B99-5363-0BB1-F06D587EF13B}"/>
              </a:ext>
            </a:extLst>
          </p:cNvPr>
          <p:cNvSpPr txBox="1"/>
          <p:nvPr/>
        </p:nvSpPr>
        <p:spPr>
          <a:xfrm>
            <a:off x="5616460" y="1062196"/>
            <a:ext cx="123613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物质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2890FDA-C926-B4F8-B61E-E017D7E8894E}"/>
              </a:ext>
            </a:extLst>
          </p:cNvPr>
          <p:cNvSpPr/>
          <p:nvPr/>
        </p:nvSpPr>
        <p:spPr>
          <a:xfrm>
            <a:off x="4363393" y="1237282"/>
            <a:ext cx="1027642" cy="365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F23AA6C8-FC7E-3D1B-CA47-10B7203E1730}"/>
              </a:ext>
            </a:extLst>
          </p:cNvPr>
          <p:cNvSpPr/>
          <p:nvPr/>
        </p:nvSpPr>
        <p:spPr>
          <a:xfrm flipH="1">
            <a:off x="3912543" y="1237282"/>
            <a:ext cx="1027641" cy="365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FF7C191-F2F6-07A4-C96A-FDF7E74D6FEC}"/>
              </a:ext>
            </a:extLst>
          </p:cNvPr>
          <p:cNvGrpSpPr/>
          <p:nvPr/>
        </p:nvGrpSpPr>
        <p:grpSpPr>
          <a:xfrm>
            <a:off x="3389655" y="4175013"/>
            <a:ext cx="2872975" cy="2345047"/>
            <a:chOff x="3389655" y="4175013"/>
            <a:chExt cx="2872975" cy="2345047"/>
          </a:xfrm>
        </p:grpSpPr>
        <p:pic>
          <p:nvPicPr>
            <p:cNvPr id="33798" name="Picture 6">
              <a:extLst>
                <a:ext uri="{FF2B5EF4-FFF2-40B4-BE49-F238E27FC236}">
                  <a16:creationId xmlns:a16="http://schemas.microsoft.com/office/drawing/2014/main" id="{CC7D285E-8FD4-AE12-791B-19FCB9D81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655" y="4175013"/>
              <a:ext cx="2872975" cy="1912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87A45DE-4CF6-807D-992C-EA7700A822E8}"/>
                </a:ext>
              </a:extLst>
            </p:cNvPr>
            <p:cNvSpPr txBox="1"/>
            <p:nvPr/>
          </p:nvSpPr>
          <p:spPr>
            <a:xfrm>
              <a:off x="4344124" y="615072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半导体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A00A2A-91DB-6219-DBD4-90E9DAFBCE29}"/>
              </a:ext>
            </a:extLst>
          </p:cNvPr>
          <p:cNvGrpSpPr/>
          <p:nvPr/>
        </p:nvGrpSpPr>
        <p:grpSpPr>
          <a:xfrm>
            <a:off x="361422" y="4175014"/>
            <a:ext cx="2751089" cy="2345046"/>
            <a:chOff x="361422" y="4175014"/>
            <a:chExt cx="2751089" cy="2345046"/>
          </a:xfrm>
        </p:grpSpPr>
        <p:pic>
          <p:nvPicPr>
            <p:cNvPr id="33800" name="Picture 8">
              <a:extLst>
                <a:ext uri="{FF2B5EF4-FFF2-40B4-BE49-F238E27FC236}">
                  <a16:creationId xmlns:a16="http://schemas.microsoft.com/office/drawing/2014/main" id="{77A6BD47-C0C8-58D6-AFFE-9EB129DC0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22" y="4175014"/>
              <a:ext cx="2751089" cy="1912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B4D4AD6-B219-EE03-8CBD-8623BECE94EC}"/>
                </a:ext>
              </a:extLst>
            </p:cNvPr>
            <p:cNvSpPr txBox="1"/>
            <p:nvPr/>
          </p:nvSpPr>
          <p:spPr>
            <a:xfrm>
              <a:off x="1290833" y="61507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导体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51C73EC-4ED6-8E83-1816-8F26FA0BC23C}"/>
              </a:ext>
            </a:extLst>
          </p:cNvPr>
          <p:cNvGrpSpPr/>
          <p:nvPr/>
        </p:nvGrpSpPr>
        <p:grpSpPr>
          <a:xfrm>
            <a:off x="6608143" y="4175014"/>
            <a:ext cx="2174435" cy="2345046"/>
            <a:chOff x="6820287" y="4175014"/>
            <a:chExt cx="2174435" cy="2345046"/>
          </a:xfrm>
        </p:grpSpPr>
        <p:pic>
          <p:nvPicPr>
            <p:cNvPr id="33802" name="Picture 10">
              <a:extLst>
                <a:ext uri="{FF2B5EF4-FFF2-40B4-BE49-F238E27FC236}">
                  <a16:creationId xmlns:a16="http://schemas.microsoft.com/office/drawing/2014/main" id="{68D23B48-4BE2-EAD6-41D7-CEA3DE496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287" y="4175014"/>
              <a:ext cx="2174435" cy="1912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5FA3B40-38DC-FEE0-534A-22DDFFC16B9D}"/>
                </a:ext>
              </a:extLst>
            </p:cNvPr>
            <p:cNvSpPr txBox="1"/>
            <p:nvPr/>
          </p:nvSpPr>
          <p:spPr>
            <a:xfrm>
              <a:off x="7530001" y="615072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绝缘体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  <p:bldP spid="11" grpId="1" animBg="1"/>
      <p:bldP spid="13" grpId="0"/>
      <p:bldP spid="13" grpId="1"/>
      <p:bldP spid="3" grpId="0" animBg="1"/>
      <p:bldP spid="5" grpId="0" animBg="1"/>
      <p:bldP spid="6" grpId="0" animBg="1"/>
      <p:bldP spid="14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Text Box 4">
            <a:extLst>
              <a:ext uri="{FF2B5EF4-FFF2-40B4-BE49-F238E27FC236}">
                <a16:creationId xmlns:a16="http://schemas.microsoft.com/office/drawing/2014/main" id="{069807BE-7B1A-A31E-85F3-4AFA4FF99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60350"/>
            <a:ext cx="8785225" cy="22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例：金属球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被一同心的金属球壳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所包围，分别给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两导体电量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+5 </a:t>
            </a:r>
            <a:r>
              <a:rPr lang="el-GR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μ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+3 </a:t>
            </a:r>
            <a:r>
              <a:rPr lang="el-GR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μ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，求</a:t>
            </a: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球壳的外表面带电多少？</a:t>
            </a:r>
            <a:endParaRPr lang="zh-CN" altLang="el-GR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A5B48035-9540-8E07-44C1-8D22B9E9A661}"/>
              </a:ext>
            </a:extLst>
          </p:cNvPr>
          <p:cNvGrpSpPr>
            <a:grpSpLocks/>
          </p:cNvGrpSpPr>
          <p:nvPr/>
        </p:nvGrpSpPr>
        <p:grpSpPr bwMode="auto">
          <a:xfrm>
            <a:off x="464260" y="2712998"/>
            <a:ext cx="3652838" cy="3600450"/>
            <a:chOff x="3651" y="845"/>
            <a:chExt cx="1800" cy="1818"/>
          </a:xfrm>
        </p:grpSpPr>
        <p:pic>
          <p:nvPicPr>
            <p:cNvPr id="30725" name="Picture 8">
              <a:extLst>
                <a:ext uri="{FF2B5EF4-FFF2-40B4-BE49-F238E27FC236}">
                  <a16:creationId xmlns:a16="http://schemas.microsoft.com/office/drawing/2014/main" id="{75C573DE-9C10-EF41-1216-6471C99DB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51" y="845"/>
              <a:ext cx="1800" cy="18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2" name="Text Box 9">
              <a:extLst>
                <a:ext uri="{FF2B5EF4-FFF2-40B4-BE49-F238E27FC236}">
                  <a16:creationId xmlns:a16="http://schemas.microsoft.com/office/drawing/2014/main" id="{8DA56096-6799-B0D7-8AEB-120EA8E21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" y="935"/>
              <a:ext cx="3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CN"/>
                <a:t>A </a:t>
              </a:r>
            </a:p>
          </p:txBody>
        </p:sp>
        <p:sp>
          <p:nvSpPr>
            <p:cNvPr id="37893" name="Text Box 10">
              <a:extLst>
                <a:ext uri="{FF2B5EF4-FFF2-40B4-BE49-F238E27FC236}">
                  <a16:creationId xmlns:a16="http://schemas.microsoft.com/office/drawing/2014/main" id="{B55BAC30-DE0D-0F61-68E0-DC0065B54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1616"/>
              <a:ext cx="4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CN"/>
                <a:t>B</a:t>
              </a:r>
            </a:p>
          </p:txBody>
        </p:sp>
      </p:grpSp>
      <p:pic>
        <p:nvPicPr>
          <p:cNvPr id="55308" name="Picture 12">
            <a:extLst>
              <a:ext uri="{FF2B5EF4-FFF2-40B4-BE49-F238E27FC236}">
                <a16:creationId xmlns:a16="http://schemas.microsoft.com/office/drawing/2014/main" id="{682C63AF-23A9-2EFC-9D24-128289E93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3528" y="2665350"/>
            <a:ext cx="3986212" cy="3719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78337E-0F41-10E7-72DE-F512E759D6B0}"/>
              </a:ext>
            </a:extLst>
          </p:cNvPr>
          <p:cNvGrpSpPr>
            <a:grpSpLocks/>
          </p:cNvGrpSpPr>
          <p:nvPr/>
        </p:nvGrpSpPr>
        <p:grpSpPr bwMode="auto">
          <a:xfrm>
            <a:off x="42863" y="3284538"/>
            <a:ext cx="1665287" cy="2860675"/>
            <a:chOff x="230" y="2400"/>
            <a:chExt cx="1049" cy="1802"/>
          </a:xfrm>
        </p:grpSpPr>
        <p:sp>
          <p:nvSpPr>
            <p:cNvPr id="41986" name="Rectangle 3">
              <a:extLst>
                <a:ext uri="{FF2B5EF4-FFF2-40B4-BE49-F238E27FC236}">
                  <a16:creationId xmlns:a16="http://schemas.microsoft.com/office/drawing/2014/main" id="{BD634D01-93E3-D552-D941-9DDC98A71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" y="2400"/>
              <a:ext cx="250" cy="180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  <p:sp>
          <p:nvSpPr>
            <p:cNvPr id="41987" name="Line 4">
              <a:extLst>
                <a:ext uri="{FF2B5EF4-FFF2-40B4-BE49-F238E27FC236}">
                  <a16:creationId xmlns:a16="http://schemas.microsoft.com/office/drawing/2014/main" id="{179030F2-AF1A-57B9-9A40-F8F5A0938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" y="2400"/>
              <a:ext cx="0" cy="178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88" name="Text Box 5">
              <a:extLst>
                <a:ext uri="{FF2B5EF4-FFF2-40B4-BE49-F238E27FC236}">
                  <a16:creationId xmlns:a16="http://schemas.microsoft.com/office/drawing/2014/main" id="{08F3937F-296B-D8BB-3348-486E1552B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" y="2400"/>
              <a:ext cx="35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Wingdings" panose="05000000000000000000" pitchFamily="2" charset="2"/>
                <a:buNone/>
              </a:pPr>
              <a:r>
                <a:rPr lang="en-US" altLang="zh-CN" sz="2800" b="1" i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</a:t>
              </a:r>
              <a:r>
                <a:rPr lang="en-US" altLang="zh-CN" sz="2800" b="1" baseline="-2500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endParaRPr lang="en-US" altLang="zh-CN" sz="28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3782" name="Text Box 6">
            <a:extLst>
              <a:ext uri="{FF2B5EF4-FFF2-40B4-BE49-F238E27FC236}">
                <a16:creationId xmlns:a16="http://schemas.microsoft.com/office/drawing/2014/main" id="{11DD6D28-0DE8-D90D-71D4-7002844C9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3341688"/>
            <a:ext cx="5429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</a:t>
            </a:r>
            <a:r>
              <a:rPr lang="en-US" altLang="zh-CN" sz="2800" b="1" baseline="-250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lang="en-US" altLang="zh-CN" sz="28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3783" name="Text Box 7">
            <a:extLst>
              <a:ext uri="{FF2B5EF4-FFF2-40B4-BE49-F238E27FC236}">
                <a16:creationId xmlns:a16="http://schemas.microsoft.com/office/drawing/2014/main" id="{EFE31CF8-F222-83D1-6398-1317788B1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3382963"/>
            <a:ext cx="56673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</a:t>
            </a:r>
            <a:r>
              <a:rPr lang="en-US" altLang="zh-CN" sz="2800" b="1" baseline="-250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lang="en-US" altLang="zh-CN" sz="28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41991" name="Group 8">
            <a:extLst>
              <a:ext uri="{FF2B5EF4-FFF2-40B4-BE49-F238E27FC236}">
                <a16:creationId xmlns:a16="http://schemas.microsoft.com/office/drawing/2014/main" id="{C94991B4-F373-480D-DE3D-D2CE60D0488F}"/>
              </a:ext>
            </a:extLst>
          </p:cNvPr>
          <p:cNvGrpSpPr>
            <a:grpSpLocks/>
          </p:cNvGrpSpPr>
          <p:nvPr/>
        </p:nvGrpSpPr>
        <p:grpSpPr bwMode="auto">
          <a:xfrm>
            <a:off x="285750" y="0"/>
            <a:ext cx="8858250" cy="1357313"/>
            <a:chOff x="222" y="22"/>
            <a:chExt cx="5580" cy="855"/>
          </a:xfrm>
        </p:grpSpPr>
        <p:sp>
          <p:nvSpPr>
            <p:cNvPr id="41992" name="Text Box 9">
              <a:extLst>
                <a:ext uri="{FF2B5EF4-FFF2-40B4-BE49-F238E27FC236}">
                  <a16:creationId xmlns:a16="http://schemas.microsoft.com/office/drawing/2014/main" id="{759E03C5-B65C-BFA4-25A5-4800ED415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" y="22"/>
              <a:ext cx="55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Wingdings" panose="05000000000000000000" pitchFamily="2" charset="2"/>
                <a:buNone/>
              </a:pPr>
              <a:r>
                <a:rPr lang="zh-CN" altLang="en-US" sz="36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有导体存在时静电场的分析与计算</a:t>
              </a:r>
              <a:endParaRPr lang="zh-CN" altLang="en-US" sz="36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1993" name="Text Box 10">
              <a:extLst>
                <a:ext uri="{FF2B5EF4-FFF2-40B4-BE49-F238E27FC236}">
                  <a16:creationId xmlns:a16="http://schemas.microsoft.com/office/drawing/2014/main" id="{B7D2001F-F60C-6EE2-A1A3-8ED02AE73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" y="451"/>
              <a:ext cx="1410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lang="zh-CN" altLang="en-US" sz="32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依据：</a:t>
              </a:r>
            </a:p>
          </p:txBody>
        </p:sp>
        <p:sp>
          <p:nvSpPr>
            <p:cNvPr id="41994" name="Text Box 11">
              <a:extLst>
                <a:ext uri="{FF2B5EF4-FFF2-40B4-BE49-F238E27FC236}">
                  <a16:creationId xmlns:a16="http://schemas.microsoft.com/office/drawing/2014/main" id="{74D5841A-71F9-60D7-254E-073B42A67D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" y="467"/>
              <a:ext cx="220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32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静电平衡条件， </a:t>
              </a:r>
            </a:p>
          </p:txBody>
        </p:sp>
        <p:sp>
          <p:nvSpPr>
            <p:cNvPr id="41995" name="Text Box 12">
              <a:extLst>
                <a:ext uri="{FF2B5EF4-FFF2-40B4-BE49-F238E27FC236}">
                  <a16:creationId xmlns:a16="http://schemas.microsoft.com/office/drawing/2014/main" id="{CFFB63E5-A357-0007-43E9-9A93BEB9E4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7" y="472"/>
              <a:ext cx="184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32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电荷守恒，</a:t>
              </a:r>
              <a:endPara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1996" name="Text Box 13">
              <a:extLst>
                <a:ext uri="{FF2B5EF4-FFF2-40B4-BE49-F238E27FC236}">
                  <a16:creationId xmlns:a16="http://schemas.microsoft.com/office/drawing/2014/main" id="{69EFD489-5C2C-B4B9-0C34-54E3C6310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2" y="472"/>
              <a:ext cx="16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32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高斯定理</a:t>
              </a:r>
              <a:endPara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" name="Group 14">
            <a:extLst>
              <a:ext uri="{FF2B5EF4-FFF2-40B4-BE49-F238E27FC236}">
                <a16:creationId xmlns:a16="http://schemas.microsoft.com/office/drawing/2014/main" id="{A4AAA52B-533C-8BC0-529B-934FB96DE5F0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4138613"/>
            <a:ext cx="1871663" cy="1214437"/>
            <a:chOff x="487" y="2094"/>
            <a:chExt cx="1179" cy="765"/>
          </a:xfrm>
        </p:grpSpPr>
        <p:grpSp>
          <p:nvGrpSpPr>
            <p:cNvPr id="41998" name="Group 15">
              <a:extLst>
                <a:ext uri="{FF2B5EF4-FFF2-40B4-BE49-F238E27FC236}">
                  <a16:creationId xmlns:a16="http://schemas.microsoft.com/office/drawing/2014/main" id="{01651F16-E58E-0ABF-1072-679F70691F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7" y="2094"/>
              <a:ext cx="466" cy="428"/>
              <a:chOff x="679" y="2938"/>
              <a:chExt cx="466" cy="428"/>
            </a:xfrm>
          </p:grpSpPr>
          <p:sp>
            <p:nvSpPr>
              <p:cNvPr id="41999" name="Text Box 16">
                <a:extLst>
                  <a:ext uri="{FF2B5EF4-FFF2-40B4-BE49-F238E27FC236}">
                    <a16:creationId xmlns:a16="http://schemas.microsoft.com/office/drawing/2014/main" id="{D3B29FAB-333F-CF48-637D-8AC501877D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" y="2938"/>
                <a:ext cx="466" cy="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buFont typeface="Wingdings" panose="05000000000000000000" pitchFamily="2" charset="2"/>
                  <a:buNone/>
                </a:pPr>
                <a:r>
                  <a:rPr lang="en-US" altLang="zh-CN" sz="2800" b="1" i="1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E</a:t>
                </a:r>
                <a:r>
                  <a:rPr lang="zh-CN" altLang="en-US" b="1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２</a:t>
                </a:r>
                <a:r>
                  <a:rPr lang="zh-CN" altLang="en-US" sz="2800" b="1" i="1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 </a:t>
                </a:r>
                <a:endParaRPr lang="zh-CN" altLang="en-US" sz="2800" i="1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42000" name="Line 17">
                <a:extLst>
                  <a:ext uri="{FF2B5EF4-FFF2-40B4-BE49-F238E27FC236}">
                    <a16:creationId xmlns:a16="http://schemas.microsoft.com/office/drawing/2014/main" id="{94108E3D-28CA-DDDC-D18C-BC35478B7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" y="3277"/>
                <a:ext cx="428" cy="1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sm" len="lg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01" name="Line 18">
                <a:extLst>
                  <a:ext uri="{FF2B5EF4-FFF2-40B4-BE49-F238E27FC236}">
                    <a16:creationId xmlns:a16="http://schemas.microsoft.com/office/drawing/2014/main" id="{EB728C84-672C-AFDB-433C-D0871162E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5" y="2992"/>
                <a:ext cx="207" cy="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 type="none" w="med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2002" name="Group 19">
              <a:extLst>
                <a:ext uri="{FF2B5EF4-FFF2-40B4-BE49-F238E27FC236}">
                  <a16:creationId xmlns:a16="http://schemas.microsoft.com/office/drawing/2014/main" id="{3FDC441E-3668-D9CF-6DF7-8BAC9BFF42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" y="2129"/>
              <a:ext cx="609" cy="350"/>
              <a:chOff x="1175" y="2973"/>
              <a:chExt cx="609" cy="350"/>
            </a:xfrm>
          </p:grpSpPr>
          <p:sp>
            <p:nvSpPr>
              <p:cNvPr id="42003" name="Text Box 20">
                <a:extLst>
                  <a:ext uri="{FF2B5EF4-FFF2-40B4-BE49-F238E27FC236}">
                    <a16:creationId xmlns:a16="http://schemas.microsoft.com/office/drawing/2014/main" id="{13A64DC7-EDF8-CF62-E10F-9FD51DB438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8" y="2973"/>
                <a:ext cx="466" cy="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buFont typeface="Wingdings" panose="05000000000000000000" pitchFamily="2" charset="2"/>
                  <a:buNone/>
                </a:pPr>
                <a:r>
                  <a:rPr lang="en-US" altLang="zh-CN" sz="2800" b="1" i="1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E</a:t>
                </a:r>
                <a:r>
                  <a:rPr lang="zh-CN" altLang="en-US" b="1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１</a:t>
                </a:r>
                <a:r>
                  <a:rPr lang="zh-CN" altLang="en-US" sz="2800" b="1" i="1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 </a:t>
                </a:r>
                <a:endParaRPr lang="zh-CN" altLang="en-US" sz="2800" i="1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42004" name="Line 21">
                <a:extLst>
                  <a:ext uri="{FF2B5EF4-FFF2-40B4-BE49-F238E27FC236}">
                    <a16:creationId xmlns:a16="http://schemas.microsoft.com/office/drawing/2014/main" id="{6EC5FD20-C8E5-A351-6A97-73FEEDBFDD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5" y="3268"/>
                <a:ext cx="402" cy="5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med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05" name="Line 22">
                <a:extLst>
                  <a:ext uri="{FF2B5EF4-FFF2-40B4-BE49-F238E27FC236}">
                    <a16:creationId xmlns:a16="http://schemas.microsoft.com/office/drawing/2014/main" id="{0844DF99-7673-5F29-B2FC-B54419EAEF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2" y="3029"/>
                <a:ext cx="220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 type="none" w="med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2006" name="Text Box 23">
              <a:extLst>
                <a:ext uri="{FF2B5EF4-FFF2-40B4-BE49-F238E27FC236}">
                  <a16:creationId xmlns:a16="http://schemas.microsoft.com/office/drawing/2014/main" id="{27021850-53B9-F1C7-43BE-AFF87FEF11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27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CN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</a:t>
              </a:r>
              <a:endParaRPr lang="en-US" altLang="zh-CN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42007" name="Group 24">
              <a:extLst>
                <a:ext uri="{FF2B5EF4-FFF2-40B4-BE49-F238E27FC236}">
                  <a16:creationId xmlns:a16="http://schemas.microsoft.com/office/drawing/2014/main" id="{FE18FB5E-83F1-415C-564E-6607A45A81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" y="2450"/>
              <a:ext cx="736" cy="409"/>
              <a:chOff x="930" y="2450"/>
              <a:chExt cx="736" cy="409"/>
            </a:xfrm>
          </p:grpSpPr>
          <p:sp>
            <p:nvSpPr>
              <p:cNvPr id="42008" name="Line 25">
                <a:extLst>
                  <a:ext uri="{FF2B5EF4-FFF2-40B4-BE49-F238E27FC236}">
                    <a16:creationId xmlns:a16="http://schemas.microsoft.com/office/drawing/2014/main" id="{7A7824A5-69C8-0795-7675-280A2EB5F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2450"/>
                <a:ext cx="674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med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2009" name="Group 26">
                <a:extLst>
                  <a:ext uri="{FF2B5EF4-FFF2-40B4-BE49-F238E27FC236}">
                    <a16:creationId xmlns:a16="http://schemas.microsoft.com/office/drawing/2014/main" id="{BB341499-EFC8-91F5-A3B0-6B8F7C0EE6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1" y="2470"/>
                <a:ext cx="505" cy="389"/>
                <a:chOff x="1187" y="2522"/>
                <a:chExt cx="505" cy="389"/>
              </a:xfrm>
            </p:grpSpPr>
            <p:sp>
              <p:nvSpPr>
                <p:cNvPr id="42010" name="Text Box 27">
                  <a:extLst>
                    <a:ext uri="{FF2B5EF4-FFF2-40B4-BE49-F238E27FC236}">
                      <a16:creationId xmlns:a16="http://schemas.microsoft.com/office/drawing/2014/main" id="{B61F8C48-C494-52E8-3190-6270036CD2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7" y="2522"/>
                  <a:ext cx="505" cy="3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800" b="1" i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E</a:t>
                  </a:r>
                  <a:r>
                    <a:rPr lang="en-US" altLang="zh-CN" sz="2800" b="1" baseline="-250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0</a:t>
                  </a:r>
                  <a:endParaRPr lang="en-US" altLang="zh-CN" sz="2800" b="1" i="1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2011" name="Line 28">
                  <a:extLst>
                    <a:ext uri="{FF2B5EF4-FFF2-40B4-BE49-F238E27FC236}">
                      <a16:creationId xmlns:a16="http://schemas.microsoft.com/office/drawing/2014/main" id="{496FE1CA-2BD0-83C8-F926-361AC4369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39" y="2561"/>
                  <a:ext cx="23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none" w="med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9" name="Group 29">
            <a:extLst>
              <a:ext uri="{FF2B5EF4-FFF2-40B4-BE49-F238E27FC236}">
                <a16:creationId xmlns:a16="http://schemas.microsoft.com/office/drawing/2014/main" id="{FE1ACDD3-BCED-E7ED-7079-F17709AC1456}"/>
              </a:ext>
            </a:extLst>
          </p:cNvPr>
          <p:cNvGrpSpPr>
            <a:grpSpLocks/>
          </p:cNvGrpSpPr>
          <p:nvPr/>
        </p:nvGrpSpPr>
        <p:grpSpPr bwMode="auto">
          <a:xfrm>
            <a:off x="220663" y="1409700"/>
            <a:ext cx="9001125" cy="2470150"/>
            <a:chOff x="780" y="900"/>
            <a:chExt cx="5209" cy="2903"/>
          </a:xfrm>
        </p:grpSpPr>
        <p:sp>
          <p:nvSpPr>
            <p:cNvPr id="42013" name="Text Box 31">
              <a:extLst>
                <a:ext uri="{FF2B5EF4-FFF2-40B4-BE49-F238E27FC236}">
                  <a16:creationId xmlns:a16="http://schemas.microsoft.com/office/drawing/2014/main" id="{B65E0049-D745-8B0C-A042-13FA09789B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1755"/>
              <a:ext cx="415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Wingdings" panose="05000000000000000000" pitchFamily="2" charset="2"/>
                <a:buNone/>
              </a:pPr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2014" name="Rectangle 32">
              <a:extLst>
                <a:ext uri="{FF2B5EF4-FFF2-40B4-BE49-F238E27FC236}">
                  <a16:creationId xmlns:a16="http://schemas.microsoft.com/office/drawing/2014/main" id="{D123FE97-C978-753B-13D4-E9F2B9F0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1305"/>
              <a:ext cx="417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2015" name="Rectangle 33">
              <a:extLst>
                <a:ext uri="{FF2B5EF4-FFF2-40B4-BE49-F238E27FC236}">
                  <a16:creationId xmlns:a16="http://schemas.microsoft.com/office/drawing/2014/main" id="{3BD5372C-0A9A-25A5-4B94-2F4882031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900"/>
              <a:ext cx="5209" cy="2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例：面电荷密度为</a:t>
              </a:r>
              <a:r>
                <a:rPr lang="zh-CN" altLang="en-US" sz="2800" b="1" i="1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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lang="en-US" altLang="zh-CN" sz="2800" b="1" baseline="-2500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的均匀带电大平板旁，平行放置一大的不带电导体平板。</a:t>
              </a:r>
              <a:r>
                <a:rPr lang="zh-CN" altLang="en-US" sz="28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求：</a:t>
              </a:r>
              <a:r>
                <a:rPr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导体板两表面的面电荷密度。</a:t>
              </a:r>
              <a:endParaRPr lang="zh-CN" altLang="en-US" sz="280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None/>
              </a:pP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None/>
              </a:pP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0" name="Group 36">
            <a:extLst>
              <a:ext uri="{FF2B5EF4-FFF2-40B4-BE49-F238E27FC236}">
                <a16:creationId xmlns:a16="http://schemas.microsoft.com/office/drawing/2014/main" id="{AFA20852-C0A7-EAE6-FCE3-B013E924DAC0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457450"/>
            <a:ext cx="8193088" cy="542925"/>
            <a:chOff x="1584" y="2254"/>
            <a:chExt cx="4008" cy="342"/>
          </a:xfrm>
        </p:grpSpPr>
        <p:sp>
          <p:nvSpPr>
            <p:cNvPr id="42017" name="Text Box 37">
              <a:extLst>
                <a:ext uri="{FF2B5EF4-FFF2-40B4-BE49-F238E27FC236}">
                  <a16:creationId xmlns:a16="http://schemas.microsoft.com/office/drawing/2014/main" id="{EE9E924B-118F-AF98-FACC-84DE893128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254"/>
              <a:ext cx="10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CN" sz="2800" b="1" baseline="-2500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8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解：</a:t>
              </a:r>
            </a:p>
          </p:txBody>
        </p:sp>
        <p:sp>
          <p:nvSpPr>
            <p:cNvPr id="42018" name="Text Box 38">
              <a:extLst>
                <a:ext uri="{FF2B5EF4-FFF2-40B4-BE49-F238E27FC236}">
                  <a16:creationId xmlns:a16="http://schemas.microsoft.com/office/drawing/2014/main" id="{2ED3EDB9-8013-ABA8-7A00-2A54DF8067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4" y="2266"/>
              <a:ext cx="346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Wingdings" panose="05000000000000000000" pitchFamily="2" charset="2"/>
                <a:buNone/>
              </a:pP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设导体平板感应的面电荷密度为</a:t>
              </a:r>
              <a:r>
                <a:rPr lang="zh-CN" altLang="en-US" sz="2800" b="1" baseline="-25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800" b="1" i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 </a:t>
              </a:r>
              <a:r>
                <a:rPr lang="en-US" altLang="zh-CN" sz="2800" b="1" baseline="-25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800" b="1" baseline="-25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zh-CN" altLang="en-US" sz="2800" b="1" i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 </a:t>
              </a:r>
              <a:r>
                <a:rPr lang="en-US" altLang="zh-CN" sz="2800" b="1" baseline="-25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 </a:t>
              </a:r>
              <a:r>
                <a:rPr lang="zh-CN" altLang="en-US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" name="Group 39">
            <a:extLst>
              <a:ext uri="{FF2B5EF4-FFF2-40B4-BE49-F238E27FC236}">
                <a16:creationId xmlns:a16="http://schemas.microsoft.com/office/drawing/2014/main" id="{13346378-7B58-B90F-72C7-74C5D56424A6}"/>
              </a:ext>
            </a:extLst>
          </p:cNvPr>
          <p:cNvGrpSpPr>
            <a:grpSpLocks/>
          </p:cNvGrpSpPr>
          <p:nvPr/>
        </p:nvGrpSpPr>
        <p:grpSpPr bwMode="auto">
          <a:xfrm>
            <a:off x="2822575" y="4473575"/>
            <a:ext cx="6638925" cy="1230313"/>
            <a:chOff x="1575" y="3334"/>
            <a:chExt cx="4288" cy="775"/>
          </a:xfrm>
        </p:grpSpPr>
        <p:graphicFrame>
          <p:nvGraphicFramePr>
            <p:cNvPr id="42020" name="Object 2">
              <a:extLst>
                <a:ext uri="{FF2B5EF4-FFF2-40B4-BE49-F238E27FC236}">
                  <a16:creationId xmlns:a16="http://schemas.microsoft.com/office/drawing/2014/main" id="{8DC1FB60-8B1B-9F0E-84B6-EF6ABAC88B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75" y="3334"/>
            <a:ext cx="1935" cy="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1" r:id="rId4" imgW="1294838" imgH="444307" progId="Equation.3">
                    <p:embed/>
                  </p:oleObj>
                </mc:Choice>
                <mc:Fallback>
                  <p:oleObj r:id="rId4" imgW="1294838" imgH="444307" progId="Equation.3">
                    <p:embed/>
                    <p:pic>
                      <p:nvPicPr>
                        <p:cNvPr id="42020" name="Object 2">
                          <a:extLst>
                            <a:ext uri="{FF2B5EF4-FFF2-40B4-BE49-F238E27FC236}">
                              <a16:creationId xmlns:a16="http://schemas.microsoft.com/office/drawing/2014/main" id="{8DC1FB60-8B1B-9F0E-84B6-EF6ABAC88B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5" y="3334"/>
                          <a:ext cx="1935" cy="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21" name="Object 3">
              <a:extLst>
                <a:ext uri="{FF2B5EF4-FFF2-40B4-BE49-F238E27FC236}">
                  <a16:creationId xmlns:a16="http://schemas.microsoft.com/office/drawing/2014/main" id="{AC5E8A90-FD75-0739-E73A-DA02E82B05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63" y="3469"/>
            <a:ext cx="1238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2" r:id="rId6" imgW="800100" imgH="228600" progId="Equation.3">
                    <p:embed/>
                  </p:oleObj>
                </mc:Choice>
                <mc:Fallback>
                  <p:oleObj r:id="rId6" imgW="800100" imgH="228600" progId="Equation.3">
                    <p:embed/>
                    <p:pic>
                      <p:nvPicPr>
                        <p:cNvPr id="42021" name="Object 3">
                          <a:extLst>
                            <a:ext uri="{FF2B5EF4-FFF2-40B4-BE49-F238E27FC236}">
                              <a16:creationId xmlns:a16="http://schemas.microsoft.com/office/drawing/2014/main" id="{AC5E8A90-FD75-0739-E73A-DA02E82B05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3" y="3469"/>
                          <a:ext cx="1238" cy="4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22" name="Line 43">
              <a:extLst>
                <a:ext uri="{FF2B5EF4-FFF2-40B4-BE49-F238E27FC236}">
                  <a16:creationId xmlns:a16="http://schemas.microsoft.com/office/drawing/2014/main" id="{EE901BAC-27A1-329A-F4DD-8A42875CE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5" y="3719"/>
              <a:ext cx="288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3" name="Rectangle 44">
              <a:extLst>
                <a:ext uri="{FF2B5EF4-FFF2-40B4-BE49-F238E27FC236}">
                  <a16:creationId xmlns:a16="http://schemas.microsoft.com/office/drawing/2014/main" id="{37BF013B-CAF6-2EC3-1E4D-2592B8C39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" y="3573"/>
              <a:ext cx="59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en-US" altLang="zh-CN" b="1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</a:p>
          </p:txBody>
        </p:sp>
      </p:grpSp>
      <p:grpSp>
        <p:nvGrpSpPr>
          <p:cNvPr id="12" name="Group 45">
            <a:extLst>
              <a:ext uri="{FF2B5EF4-FFF2-40B4-BE49-F238E27FC236}">
                <a16:creationId xmlns:a16="http://schemas.microsoft.com/office/drawing/2014/main" id="{AC3A2125-E84A-6439-9E0E-43014AC4CF27}"/>
              </a:ext>
            </a:extLst>
          </p:cNvPr>
          <p:cNvGrpSpPr>
            <a:grpSpLocks/>
          </p:cNvGrpSpPr>
          <p:nvPr/>
        </p:nvGrpSpPr>
        <p:grpSpPr bwMode="auto">
          <a:xfrm>
            <a:off x="2700338" y="3203575"/>
            <a:ext cx="4586287" cy="523875"/>
            <a:chOff x="1644" y="2679"/>
            <a:chExt cx="2889" cy="330"/>
          </a:xfrm>
        </p:grpSpPr>
        <p:sp>
          <p:nvSpPr>
            <p:cNvPr id="42025" name="Text Box 46">
              <a:extLst>
                <a:ext uri="{FF2B5EF4-FFF2-40B4-BE49-F238E27FC236}">
                  <a16:creationId xmlns:a16="http://schemas.microsoft.com/office/drawing/2014/main" id="{25813D61-3E0D-AF81-4D2B-81E022E3E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4" y="2679"/>
              <a:ext cx="197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buFont typeface="Wingdings" panose="05000000000000000000" pitchFamily="2" charset="2"/>
                <a:buNone/>
              </a:pPr>
              <a:r>
                <a:rPr lang="zh-CN" altLang="en-US" sz="2800" b="1">
                  <a:solidFill>
                    <a:srgbClr val="3333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电荷守恒</a:t>
              </a:r>
              <a:r>
                <a:rPr lang="zh-CN" altLang="en-US" b="1">
                  <a:solidFill>
                    <a:srgbClr val="3333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2026" name="Rectangle 47">
              <a:extLst>
                <a:ext uri="{FF2B5EF4-FFF2-40B4-BE49-F238E27FC236}">
                  <a16:creationId xmlns:a16="http://schemas.microsoft.com/office/drawing/2014/main" id="{74F95AAA-D16D-E22F-C42F-EBE4942BD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2701"/>
              <a:ext cx="183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b="1" i="1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</a:t>
              </a:r>
              <a:r>
                <a:rPr lang="en-US" altLang="zh-CN" b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1 </a:t>
              </a:r>
              <a:r>
                <a:rPr lang="en-US" altLang="zh-CN" b="1">
                  <a:latin typeface="Times New Roman" panose="02020603050405020304" pitchFamily="18" charset="0"/>
                  <a:ea typeface="黑体" panose="02010609060101010101" pitchFamily="49" charset="-122"/>
                </a:rPr>
                <a:t>+</a:t>
              </a:r>
              <a:r>
                <a:rPr lang="en-US" altLang="zh-CN" b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 </a:t>
              </a:r>
              <a:r>
                <a:rPr lang="en-US" altLang="zh-CN" b="1" i="1"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</a:t>
              </a:r>
              <a:r>
                <a:rPr lang="en-US" altLang="zh-CN" b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 b="1">
                  <a:latin typeface="Times New Roman" panose="02020603050405020304" pitchFamily="18" charset="0"/>
                  <a:ea typeface="黑体" panose="02010609060101010101" pitchFamily="49" charset="-122"/>
                </a:rPr>
                <a:t> = 0</a:t>
              </a:r>
              <a:r>
                <a:rPr lang="en-US" altLang="zh-CN" b="1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  </a:t>
              </a:r>
              <a:r>
                <a:rPr lang="en-US" altLang="zh-CN" b="1">
                  <a:solidFill>
                    <a:srgbClr val="8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 </a:t>
              </a:r>
              <a:r>
                <a:rPr lang="en-US" altLang="zh-CN" b="1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(1)</a:t>
              </a:r>
            </a:p>
          </p:txBody>
        </p:sp>
      </p:grpSp>
      <p:grpSp>
        <p:nvGrpSpPr>
          <p:cNvPr id="13" name="Group 48">
            <a:extLst>
              <a:ext uri="{FF2B5EF4-FFF2-40B4-BE49-F238E27FC236}">
                <a16:creationId xmlns:a16="http://schemas.microsoft.com/office/drawing/2014/main" id="{6EEAC18B-742F-5469-DC8B-404E4795CECF}"/>
              </a:ext>
            </a:extLst>
          </p:cNvPr>
          <p:cNvGrpSpPr>
            <a:grpSpLocks/>
          </p:cNvGrpSpPr>
          <p:nvPr/>
        </p:nvGrpSpPr>
        <p:grpSpPr bwMode="auto">
          <a:xfrm>
            <a:off x="2678113" y="3787775"/>
            <a:ext cx="5248275" cy="579438"/>
            <a:chOff x="1665" y="2929"/>
            <a:chExt cx="3306" cy="365"/>
          </a:xfrm>
        </p:grpSpPr>
        <p:sp>
          <p:nvSpPr>
            <p:cNvPr id="42028" name="Text Box 49">
              <a:extLst>
                <a:ext uri="{FF2B5EF4-FFF2-40B4-BE49-F238E27FC236}">
                  <a16:creationId xmlns:a16="http://schemas.microsoft.com/office/drawing/2014/main" id="{B5E7DEF8-5C9B-3C00-358C-892880C1A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5" y="2929"/>
              <a:ext cx="25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800" b="1">
                  <a:solidFill>
                    <a:srgbClr val="3333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导体内场强为零</a:t>
              </a:r>
              <a:r>
                <a:rPr lang="zh-CN" altLang="en-US" b="1">
                  <a:solidFill>
                    <a:srgbClr val="3333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3200" b="1" i="1">
                  <a:latin typeface="黑体" panose="02010609060101010101" pitchFamily="49" charset="-122"/>
                  <a:ea typeface="黑体" panose="02010609060101010101" pitchFamily="49" charset="-122"/>
                </a:rPr>
                <a:t>　</a:t>
              </a:r>
            </a:p>
          </p:txBody>
        </p:sp>
        <p:sp>
          <p:nvSpPr>
            <p:cNvPr id="42029" name="Rectangle 50">
              <a:extLst>
                <a:ext uri="{FF2B5EF4-FFF2-40B4-BE49-F238E27FC236}">
                  <a16:creationId xmlns:a16="http://schemas.microsoft.com/office/drawing/2014/main" id="{B73B346F-D65B-55E1-2718-A343575C5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4" y="2972"/>
              <a:ext cx="155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b="1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  <a:r>
                <a:rPr lang="en-US" altLang="zh-CN" b="1">
                  <a:latin typeface="Times New Roman" panose="02020603050405020304" pitchFamily="18" charset="0"/>
                  <a:ea typeface="黑体" panose="02010609060101010101" pitchFamily="49" charset="-122"/>
                </a:rPr>
                <a:t> +</a:t>
              </a:r>
              <a:r>
                <a:rPr lang="en-US" altLang="zh-CN" b="1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1</a:t>
              </a:r>
              <a:r>
                <a:rPr lang="en-US" altLang="zh-CN" b="1">
                  <a:latin typeface="Times New Roman" panose="02020603050405020304" pitchFamily="18" charset="0"/>
                  <a:ea typeface="黑体" panose="02010609060101010101" pitchFamily="49" charset="-122"/>
                </a:rPr>
                <a:t>‐</a:t>
              </a:r>
              <a:r>
                <a:rPr lang="en-US" altLang="zh-CN" b="1" i="1">
                  <a:latin typeface="Times New Roman" panose="02020603050405020304" pitchFamily="18" charset="0"/>
                  <a:ea typeface="黑体" panose="02010609060101010101" pitchFamily="49" charset="-122"/>
                </a:rPr>
                <a:t>E</a:t>
              </a:r>
              <a:r>
                <a:rPr lang="en-US" altLang="zh-CN" b="1" baseline="-25000">
                  <a:latin typeface="Times New Roman" panose="02020603050405020304" pitchFamily="18" charset="0"/>
                  <a:ea typeface="黑体" panose="02010609060101010101" pitchFamily="49" charset="-122"/>
                </a:rPr>
                <a:t>2</a:t>
              </a:r>
              <a:r>
                <a:rPr lang="en-US" altLang="zh-CN" b="1">
                  <a:latin typeface="Times New Roman" panose="02020603050405020304" pitchFamily="18" charset="0"/>
                  <a:ea typeface="黑体" panose="02010609060101010101" pitchFamily="49" charset="-122"/>
                </a:rPr>
                <a:t> = 0</a:t>
              </a:r>
            </a:p>
          </p:txBody>
        </p:sp>
      </p:grpSp>
      <p:grpSp>
        <p:nvGrpSpPr>
          <p:cNvPr id="14" name="Group 54">
            <a:extLst>
              <a:ext uri="{FF2B5EF4-FFF2-40B4-BE49-F238E27FC236}">
                <a16:creationId xmlns:a16="http://schemas.microsoft.com/office/drawing/2014/main" id="{F3E24EF5-62C0-8CD6-EB47-96B8F6C9C061}"/>
              </a:ext>
            </a:extLst>
          </p:cNvPr>
          <p:cNvGrpSpPr>
            <a:grpSpLocks/>
          </p:cNvGrpSpPr>
          <p:nvPr/>
        </p:nvGrpSpPr>
        <p:grpSpPr bwMode="auto">
          <a:xfrm>
            <a:off x="2573338" y="5705475"/>
            <a:ext cx="5194300" cy="1166813"/>
            <a:chOff x="215" y="286"/>
            <a:chExt cx="3127" cy="533"/>
          </a:xfrm>
        </p:grpSpPr>
        <p:graphicFrame>
          <p:nvGraphicFramePr>
            <p:cNvPr id="42031" name="Object 51">
              <a:extLst>
                <a:ext uri="{FF2B5EF4-FFF2-40B4-BE49-F238E27FC236}">
                  <a16:creationId xmlns:a16="http://schemas.microsoft.com/office/drawing/2014/main" id="{D4F6DF9B-7E2D-4234-3E76-1ADB6AA964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02" y="286"/>
            <a:ext cx="1440" cy="5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3" r:id="rId8" imgW="1091726" imgH="406224" progId="Equation.3">
                    <p:embed/>
                  </p:oleObj>
                </mc:Choice>
                <mc:Fallback>
                  <p:oleObj r:id="rId8" imgW="1091726" imgH="406224" progId="Equation.3">
                    <p:embed/>
                    <p:pic>
                      <p:nvPicPr>
                        <p:cNvPr id="42031" name="Object 51">
                          <a:extLst>
                            <a:ext uri="{FF2B5EF4-FFF2-40B4-BE49-F238E27FC236}">
                              <a16:creationId xmlns:a16="http://schemas.microsoft.com/office/drawing/2014/main" id="{D4F6DF9B-7E2D-4234-3E76-1ADB6AA964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2" y="286"/>
                          <a:ext cx="1440" cy="5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32" name="Text Box 56">
              <a:extLst>
                <a:ext uri="{FF2B5EF4-FFF2-40B4-BE49-F238E27FC236}">
                  <a16:creationId xmlns:a16="http://schemas.microsoft.com/office/drawing/2014/main" id="{0D2DE8BC-D494-1295-B196-4544024A9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" y="455"/>
              <a:ext cx="292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b="1">
                  <a:latin typeface="Times New Roman" panose="02020603050405020304" pitchFamily="18" charset="0"/>
                </a:rPr>
                <a:t>（</a:t>
              </a:r>
              <a:r>
                <a:rPr lang="en-US" altLang="zh-CN" b="1">
                  <a:latin typeface="Times New Roman" panose="02020603050405020304" pitchFamily="18" charset="0"/>
                </a:rPr>
                <a:t>1</a:t>
              </a:r>
              <a:r>
                <a:rPr lang="zh-CN" altLang="en-US" b="1">
                  <a:latin typeface="Times New Roman" panose="02020603050405020304" pitchFamily="18" charset="0"/>
                </a:rPr>
                <a:t>）、（</a:t>
              </a:r>
              <a:r>
                <a:rPr lang="en-US" altLang="zh-CN" b="1">
                  <a:latin typeface="Times New Roman" panose="02020603050405020304" pitchFamily="18" charset="0"/>
                </a:rPr>
                <a:t>2</a:t>
              </a:r>
              <a:r>
                <a:rPr lang="zh-CN" altLang="en-US" b="1">
                  <a:latin typeface="Times New Roman" panose="02020603050405020304" pitchFamily="18" charset="0"/>
                </a:rPr>
                <a:t>）</a:t>
              </a:r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解得</a:t>
              </a:r>
              <a:r>
                <a:rPr lang="zh-CN" altLang="en-US" b="1">
                  <a:latin typeface="Times New Roman" panose="02020603050405020304" pitchFamily="18" charset="0"/>
                </a:rPr>
                <a:t>：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2" grpId="0"/>
      <p:bldP spid="20378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7B71DF-83E3-7AB9-9025-D05A7ED2B68F}"/>
              </a:ext>
            </a:extLst>
          </p:cNvPr>
          <p:cNvGrpSpPr>
            <a:grpSpLocks/>
          </p:cNvGrpSpPr>
          <p:nvPr/>
        </p:nvGrpSpPr>
        <p:grpSpPr bwMode="auto">
          <a:xfrm>
            <a:off x="17463" y="714375"/>
            <a:ext cx="9126537" cy="5219700"/>
            <a:chOff x="144" y="864"/>
            <a:chExt cx="5749" cy="3288"/>
          </a:xfrm>
        </p:grpSpPr>
        <p:grpSp>
          <p:nvGrpSpPr>
            <p:cNvPr id="44034" name="Group 3">
              <a:extLst>
                <a:ext uri="{FF2B5EF4-FFF2-40B4-BE49-F238E27FC236}">
                  <a16:creationId xmlns:a16="http://schemas.microsoft.com/office/drawing/2014/main" id="{22566ED5-8BBC-ACED-9C48-D302DA4BAD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296"/>
              <a:ext cx="1678" cy="2852"/>
              <a:chOff x="204" y="912"/>
              <a:chExt cx="1678" cy="2852"/>
            </a:xfrm>
          </p:grpSpPr>
          <p:grpSp>
            <p:nvGrpSpPr>
              <p:cNvPr id="44035" name="Group 4">
                <a:extLst>
                  <a:ext uri="{FF2B5EF4-FFF2-40B4-BE49-F238E27FC236}">
                    <a16:creationId xmlns:a16="http://schemas.microsoft.com/office/drawing/2014/main" id="{29DEC3E9-C169-BFA6-7F91-D1307499A0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4" y="912"/>
                <a:ext cx="470" cy="672"/>
                <a:chOff x="1066" y="1008"/>
                <a:chExt cx="470" cy="672"/>
              </a:xfrm>
            </p:grpSpPr>
            <p:sp>
              <p:nvSpPr>
                <p:cNvPr id="44036" name="Text Box 5">
                  <a:extLst>
                    <a:ext uri="{FF2B5EF4-FFF2-40B4-BE49-F238E27FC236}">
                      <a16:creationId xmlns:a16="http://schemas.microsoft.com/office/drawing/2014/main" id="{0E5B1AC8-A088-09FE-DBF1-2187FA76789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66" y="1008"/>
                  <a:ext cx="470" cy="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32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-</a:t>
                  </a:r>
                  <a:r>
                    <a:rPr lang="en-US" altLang="zh-CN" sz="3200" b="1" i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sym typeface="Symbol" panose="05050102010706020507" pitchFamily="18" charset="2"/>
                    </a:rPr>
                    <a:t></a:t>
                  </a:r>
                  <a:r>
                    <a:rPr lang="en-US" altLang="zh-CN" sz="3200" b="1" baseline="-2500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0</a:t>
                  </a:r>
                </a:p>
                <a:p>
                  <a:pPr algn="just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3200" b="1" baseline="-2500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  </a:t>
                  </a:r>
                  <a:endParaRPr lang="en-US" altLang="zh-CN" sz="32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4037" name="Text Box 6">
                  <a:extLst>
                    <a:ext uri="{FF2B5EF4-FFF2-40B4-BE49-F238E27FC236}">
                      <a16:creationId xmlns:a16="http://schemas.microsoft.com/office/drawing/2014/main" id="{AD5A9AA1-CC5E-B001-F875-85603117BC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09" y="1309"/>
                  <a:ext cx="327" cy="3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32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2</a:t>
                  </a:r>
                  <a:endParaRPr lang="en-US" altLang="zh-CN" sz="3200"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4038" name="Line 7">
                  <a:extLst>
                    <a:ext uri="{FF2B5EF4-FFF2-40B4-BE49-F238E27FC236}">
                      <a16:creationId xmlns:a16="http://schemas.microsoft.com/office/drawing/2014/main" id="{FEE73267-62BC-8708-2E73-3828F486DE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52" y="1356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039" name="Rectangle 8">
                <a:extLst>
                  <a:ext uri="{FF2B5EF4-FFF2-40B4-BE49-F238E27FC236}">
                    <a16:creationId xmlns:a16="http://schemas.microsoft.com/office/drawing/2014/main" id="{732F5132-1204-EB79-8EC4-D8F89CAE0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1277"/>
                <a:ext cx="217" cy="1695"/>
              </a:xfrm>
              <a:prstGeom prst="rect">
                <a:avLst/>
              </a:prstGeom>
              <a:solidFill>
                <a:srgbClr val="00FFFF"/>
              </a:solid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zh-CN" altLang="en-US" sz="32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44040" name="Text Box 9">
                <a:extLst>
                  <a:ext uri="{FF2B5EF4-FFF2-40B4-BE49-F238E27FC236}">
                    <a16:creationId xmlns:a16="http://schemas.microsoft.com/office/drawing/2014/main" id="{7687BEB7-F309-3D68-4633-5BA4766E17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" y="1139"/>
                <a:ext cx="624" cy="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buFont typeface="Wingdings" panose="05000000000000000000" pitchFamily="2" charset="2"/>
                  <a:buNone/>
                </a:pPr>
                <a:r>
                  <a:rPr lang="en-US" altLang="zh-CN" sz="3200" b="1" i="1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</a:t>
                </a:r>
                <a:r>
                  <a:rPr lang="en-US" altLang="zh-CN" sz="32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0</a:t>
                </a:r>
                <a:endParaRPr lang="en-US" altLang="zh-CN" sz="320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44041" name="Line 10">
                <a:extLst>
                  <a:ext uri="{FF2B5EF4-FFF2-40B4-BE49-F238E27FC236}">
                    <a16:creationId xmlns:a16="http://schemas.microsoft.com/office/drawing/2014/main" id="{80FBBD00-8443-61A3-14AF-83E3041E9F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7" y="1303"/>
                <a:ext cx="1" cy="16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42" name="Line 11">
                <a:extLst>
                  <a:ext uri="{FF2B5EF4-FFF2-40B4-BE49-F238E27FC236}">
                    <a16:creationId xmlns:a16="http://schemas.microsoft.com/office/drawing/2014/main" id="{EE49A0C0-7A2B-4028-388C-E9218678D8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9" y="3053"/>
                <a:ext cx="413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43" name="Line 12">
                <a:extLst>
                  <a:ext uri="{FF2B5EF4-FFF2-40B4-BE49-F238E27FC236}">
                    <a16:creationId xmlns:a16="http://schemas.microsoft.com/office/drawing/2014/main" id="{49738AB0-EA78-49BE-56FC-E8C6640802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9" y="3132"/>
                <a:ext cx="270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44" name="Line 13">
                <a:extLst>
                  <a:ext uri="{FF2B5EF4-FFF2-40B4-BE49-F238E27FC236}">
                    <a16:creationId xmlns:a16="http://schemas.microsoft.com/office/drawing/2014/main" id="{0DC53D27-8804-0FD3-D4DC-AB061A344F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3211"/>
                <a:ext cx="112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45" name="Line 14">
                <a:extLst>
                  <a:ext uri="{FF2B5EF4-FFF2-40B4-BE49-F238E27FC236}">
                    <a16:creationId xmlns:a16="http://schemas.microsoft.com/office/drawing/2014/main" id="{EF665A65-37AC-7F8C-551A-A45A49BF4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4" y="2746"/>
                <a:ext cx="30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46" name="Text Box 15">
                <a:extLst>
                  <a:ext uri="{FF2B5EF4-FFF2-40B4-BE49-F238E27FC236}">
                    <a16:creationId xmlns:a16="http://schemas.microsoft.com/office/drawing/2014/main" id="{FFC821A6-BD28-1813-8497-510062D1B4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1" y="1181"/>
                <a:ext cx="475" cy="5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buFont typeface="Wingdings" panose="05000000000000000000" pitchFamily="2" charset="2"/>
                  <a:buNone/>
                </a:pPr>
                <a:r>
                  <a:rPr lang="en-US" altLang="zh-CN" sz="32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0</a:t>
                </a:r>
                <a:endParaRPr lang="en-US" altLang="zh-CN" sz="32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44047" name="Text Box 16">
                <a:extLst>
                  <a:ext uri="{FF2B5EF4-FFF2-40B4-BE49-F238E27FC236}">
                    <a16:creationId xmlns:a16="http://schemas.microsoft.com/office/drawing/2014/main" id="{8BE4E7EE-3936-2C1E-39D5-47805D2D79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" y="3396"/>
                <a:ext cx="768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 typeface="Wingdings" panose="05000000000000000000" pitchFamily="2" charset="2"/>
                  <a:buNone/>
                </a:pPr>
                <a:r>
                  <a:rPr lang="zh-CN" altLang="en-US" sz="3200" b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3200" b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A</a:t>
                </a:r>
                <a:r>
                  <a:rPr lang="zh-CN" altLang="en-US" sz="3200" b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</p:txBody>
          </p:sp>
          <p:sp>
            <p:nvSpPr>
              <p:cNvPr id="44048" name="Line 17">
                <a:extLst>
                  <a:ext uri="{FF2B5EF4-FFF2-40B4-BE49-F238E27FC236}">
                    <a16:creationId xmlns:a16="http://schemas.microsoft.com/office/drawing/2014/main" id="{6D2879B9-8A7A-B6FA-0CEF-8460B2CBB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736"/>
                <a:ext cx="1" cy="31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049" name="Group 18">
              <a:extLst>
                <a:ext uri="{FF2B5EF4-FFF2-40B4-BE49-F238E27FC236}">
                  <a16:creationId xmlns:a16="http://schemas.microsoft.com/office/drawing/2014/main" id="{2FF4116E-DDF3-E2AE-A111-6EC7B418C2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" y="864"/>
              <a:ext cx="5706" cy="3288"/>
              <a:chOff x="187" y="864"/>
              <a:chExt cx="5706" cy="3288"/>
            </a:xfrm>
          </p:grpSpPr>
          <p:grpSp>
            <p:nvGrpSpPr>
              <p:cNvPr id="44050" name="Group 19">
                <a:extLst>
                  <a:ext uri="{FF2B5EF4-FFF2-40B4-BE49-F238E27FC236}">
                    <a16:creationId xmlns:a16="http://schemas.microsoft.com/office/drawing/2014/main" id="{B5305554-6B5A-62F8-039B-D3E38F8913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" y="868"/>
                <a:ext cx="828" cy="365"/>
                <a:chOff x="396" y="396"/>
                <a:chExt cx="828" cy="365"/>
              </a:xfrm>
            </p:grpSpPr>
            <p:sp>
              <p:nvSpPr>
                <p:cNvPr id="44051" name="Text Box 20">
                  <a:extLst>
                    <a:ext uri="{FF2B5EF4-FFF2-40B4-BE49-F238E27FC236}">
                      <a16:creationId xmlns:a16="http://schemas.microsoft.com/office/drawing/2014/main" id="{B9F32679-A5A2-98B2-D9F4-0894AD0AE1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" y="396"/>
                  <a:ext cx="828" cy="3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buFont typeface="Wingdings" panose="05000000000000000000" pitchFamily="2" charset="2"/>
                    <a:buNone/>
                  </a:pPr>
                  <a:r>
                    <a:rPr lang="zh-CN" altLang="en-US" sz="3200" b="1"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思考</a:t>
                  </a:r>
                  <a:endParaRPr lang="zh-CN" altLang="en-US" sz="3200"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4052" name="Rectangle 21">
                  <a:extLst>
                    <a:ext uri="{FF2B5EF4-FFF2-40B4-BE49-F238E27FC236}">
                      <a16:creationId xmlns:a16="http://schemas.microsoft.com/office/drawing/2014/main" id="{37DD396A-B66E-6FDC-AFFF-9063033687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" y="444"/>
                  <a:ext cx="576" cy="288"/>
                </a:xfrm>
                <a:prstGeom prst="rect">
                  <a:avLst/>
                </a:prstGeom>
                <a:noFill/>
                <a:ln w="38100">
                  <a:solidFill>
                    <a:srgbClr val="FF33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 sz="3200"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44053" name="Group 22">
                <a:extLst>
                  <a:ext uri="{FF2B5EF4-FFF2-40B4-BE49-F238E27FC236}">
                    <a16:creationId xmlns:a16="http://schemas.microsoft.com/office/drawing/2014/main" id="{2933AA8A-6796-D971-BADB-6C9B496A31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6" y="1262"/>
                <a:ext cx="1592" cy="2876"/>
                <a:chOff x="2100" y="912"/>
                <a:chExt cx="1592" cy="2876"/>
              </a:xfrm>
            </p:grpSpPr>
            <p:sp>
              <p:nvSpPr>
                <p:cNvPr id="44054" name="Rectangle 23">
                  <a:extLst>
                    <a:ext uri="{FF2B5EF4-FFF2-40B4-BE49-F238E27FC236}">
                      <a16:creationId xmlns:a16="http://schemas.microsoft.com/office/drawing/2014/main" id="{507F753B-00C4-4FB2-3271-064A51888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9" y="1273"/>
                  <a:ext cx="226" cy="1695"/>
                </a:xfrm>
                <a:prstGeom prst="rect">
                  <a:avLst/>
                </a:prstGeom>
                <a:solidFill>
                  <a:srgbClr val="00FFFF"/>
                </a:solidFill>
                <a:ln w="38100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endParaRPr lang="zh-CN" altLang="en-US" sz="3200"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4055" name="Line 24">
                  <a:extLst>
                    <a:ext uri="{FF2B5EF4-FFF2-40B4-BE49-F238E27FC236}">
                      <a16:creationId xmlns:a16="http://schemas.microsoft.com/office/drawing/2014/main" id="{2B6341A6-9806-5B8D-48C0-6AD7D3C324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72" y="1269"/>
                  <a:ext cx="1" cy="166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56" name="Line 25">
                  <a:extLst>
                    <a:ext uri="{FF2B5EF4-FFF2-40B4-BE49-F238E27FC236}">
                      <a16:creationId xmlns:a16="http://schemas.microsoft.com/office/drawing/2014/main" id="{C08921EA-93E0-5607-91A9-8A66FAC321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88" y="2795"/>
                  <a:ext cx="286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57" name="Line 26">
                  <a:extLst>
                    <a:ext uri="{FF2B5EF4-FFF2-40B4-BE49-F238E27FC236}">
                      <a16:creationId xmlns:a16="http://schemas.microsoft.com/office/drawing/2014/main" id="{5CE2EAAB-A06E-12BE-E2D9-F8BA8951C6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76" y="2780"/>
                  <a:ext cx="1" cy="31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58" name="Line 27">
                  <a:extLst>
                    <a:ext uri="{FF2B5EF4-FFF2-40B4-BE49-F238E27FC236}">
                      <a16:creationId xmlns:a16="http://schemas.microsoft.com/office/drawing/2014/main" id="{7CD4559E-D87F-F903-2179-23730CAF04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34" y="3097"/>
                  <a:ext cx="460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59" name="Line 28">
                  <a:extLst>
                    <a:ext uri="{FF2B5EF4-FFF2-40B4-BE49-F238E27FC236}">
                      <a16:creationId xmlns:a16="http://schemas.microsoft.com/office/drawing/2014/main" id="{F6081966-149F-229D-1647-051A9E1E7F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5" y="3176"/>
                  <a:ext cx="270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60" name="Line 29">
                  <a:extLst>
                    <a:ext uri="{FF2B5EF4-FFF2-40B4-BE49-F238E27FC236}">
                      <a16:creationId xmlns:a16="http://schemas.microsoft.com/office/drawing/2014/main" id="{E6FD9E7E-7EE6-CF31-B872-B5890035B3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3" y="3255"/>
                  <a:ext cx="175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none" w="med" len="sm"/>
                  <a:tailEnd type="none" w="med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4061" name="Group 30">
                  <a:extLst>
                    <a:ext uri="{FF2B5EF4-FFF2-40B4-BE49-F238E27FC236}">
                      <a16:creationId xmlns:a16="http://schemas.microsoft.com/office/drawing/2014/main" id="{160BD4C6-B7D6-D6E3-1A9B-551FDEA61B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69" y="912"/>
                  <a:ext cx="423" cy="656"/>
                  <a:chOff x="4353" y="1024"/>
                  <a:chExt cx="423" cy="656"/>
                </a:xfrm>
              </p:grpSpPr>
              <p:sp>
                <p:nvSpPr>
                  <p:cNvPr id="44062" name="Text Box 31">
                    <a:extLst>
                      <a:ext uri="{FF2B5EF4-FFF2-40B4-BE49-F238E27FC236}">
                        <a16:creationId xmlns:a16="http://schemas.microsoft.com/office/drawing/2014/main" id="{5E94840A-50F7-71AF-61F2-DAEC32ECF84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53" y="1024"/>
                    <a:ext cx="423" cy="3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buFont typeface="Wingdings" panose="05000000000000000000" pitchFamily="2" charset="2"/>
                      <a:buNone/>
                    </a:pPr>
                    <a:r>
                      <a:rPr lang="en-US" altLang="zh-CN" sz="3200" b="1" i="1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a:t></a:t>
                    </a:r>
                    <a:r>
                      <a:rPr lang="en-US" altLang="zh-CN" sz="3200" b="1" baseline="-250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rPr>
                      <a:t>0</a:t>
                    </a:r>
                  </a:p>
                  <a:p>
                    <a:pPr algn="just" eaLnBrk="1" hangingPunct="1">
                      <a:buFont typeface="Wingdings" panose="05000000000000000000" pitchFamily="2" charset="2"/>
                      <a:buNone/>
                    </a:pPr>
                    <a:r>
                      <a:rPr lang="en-US" altLang="zh-CN" sz="3200" b="1" baseline="-2500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rPr>
                      <a:t>  </a:t>
                    </a:r>
                    <a:endParaRPr lang="en-US" altLang="zh-CN" sz="32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44063" name="Text Box 32">
                    <a:extLst>
                      <a:ext uri="{FF2B5EF4-FFF2-40B4-BE49-F238E27FC236}">
                        <a16:creationId xmlns:a16="http://schemas.microsoft.com/office/drawing/2014/main" id="{8E564F12-4FE7-3F78-AE8B-234EA15F75D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23" y="1325"/>
                    <a:ext cx="329" cy="3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buFont typeface="Wingdings" panose="05000000000000000000" pitchFamily="2" charset="2"/>
                      <a:buNone/>
                    </a:pPr>
                    <a:r>
                      <a:rPr lang="en-US" altLang="zh-CN" sz="3200" b="1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rPr>
                      <a:t>2</a:t>
                    </a:r>
                    <a:endParaRPr lang="en-US" altLang="zh-CN" sz="3200">
                      <a:latin typeface="Times New Roman" panose="02020603050405020304" pitchFamily="18" charset="0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44064" name="Line 33">
                    <a:extLst>
                      <a:ext uri="{FF2B5EF4-FFF2-40B4-BE49-F238E27FC236}">
                        <a16:creationId xmlns:a16="http://schemas.microsoft.com/office/drawing/2014/main" id="{92E684FD-1139-F25E-61FF-8B6D12BDE5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379" y="1384"/>
                    <a:ext cx="301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4065" name="Text Box 34">
                  <a:extLst>
                    <a:ext uri="{FF2B5EF4-FFF2-40B4-BE49-F238E27FC236}">
                      <a16:creationId xmlns:a16="http://schemas.microsoft.com/office/drawing/2014/main" id="{C76CC649-E7F3-3240-4255-732BA839F5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00" y="1059"/>
                  <a:ext cx="380" cy="4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3200" b="1" i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sym typeface="Symbol" panose="05050102010706020507" pitchFamily="18" charset="2"/>
                    </a:rPr>
                    <a:t></a:t>
                  </a:r>
                  <a:r>
                    <a:rPr lang="en-US" altLang="zh-CN" sz="3200" b="1" baseline="-250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0</a:t>
                  </a:r>
                  <a:endParaRPr lang="en-US" altLang="zh-CN" sz="320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4066" name="Text Box 35">
                  <a:extLst>
                    <a:ext uri="{FF2B5EF4-FFF2-40B4-BE49-F238E27FC236}">
                      <a16:creationId xmlns:a16="http://schemas.microsoft.com/office/drawing/2014/main" id="{272E9515-BB2A-F23C-7452-A643443A4DC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29" y="1126"/>
                  <a:ext cx="387" cy="3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3200" b="1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0</a:t>
                  </a:r>
                  <a:endParaRPr lang="en-US" altLang="zh-CN" sz="3200"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4067" name="Text Box 36">
                  <a:extLst>
                    <a:ext uri="{FF2B5EF4-FFF2-40B4-BE49-F238E27FC236}">
                      <a16:creationId xmlns:a16="http://schemas.microsoft.com/office/drawing/2014/main" id="{A3D05C43-5D70-8D9D-BDF2-59DBCF954F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2" y="3420"/>
                  <a:ext cx="768" cy="3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 typeface="Wingdings" panose="05000000000000000000" pitchFamily="2" charset="2"/>
                    <a:buNone/>
                  </a:pPr>
                  <a:r>
                    <a:rPr lang="zh-CN" altLang="en-US" sz="3200" b="1"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（</a:t>
                  </a:r>
                  <a:r>
                    <a:rPr lang="en-US" altLang="zh-CN" sz="3200" b="1"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B</a:t>
                  </a:r>
                  <a:r>
                    <a:rPr lang="zh-CN" altLang="en-US" sz="3200" b="1"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）</a:t>
                  </a:r>
                </a:p>
              </p:txBody>
            </p:sp>
          </p:grpSp>
          <p:grpSp>
            <p:nvGrpSpPr>
              <p:cNvPr id="44068" name="Group 37">
                <a:extLst>
                  <a:ext uri="{FF2B5EF4-FFF2-40B4-BE49-F238E27FC236}">
                    <a16:creationId xmlns:a16="http://schemas.microsoft.com/office/drawing/2014/main" id="{2C80AAED-B9CB-D2DD-5C0D-6519CE0832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0" y="1459"/>
                <a:ext cx="1515" cy="2693"/>
                <a:chOff x="3960" y="1083"/>
                <a:chExt cx="1515" cy="2693"/>
              </a:xfrm>
            </p:grpSpPr>
            <p:grpSp>
              <p:nvGrpSpPr>
                <p:cNvPr id="44069" name="Group 38">
                  <a:extLst>
                    <a:ext uri="{FF2B5EF4-FFF2-40B4-BE49-F238E27FC236}">
                      <a16:creationId xmlns:a16="http://schemas.microsoft.com/office/drawing/2014/main" id="{82D3898F-2B49-AFDA-007B-2927DAE773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60" y="1083"/>
                  <a:ext cx="1515" cy="2197"/>
                  <a:chOff x="3960" y="1083"/>
                  <a:chExt cx="1515" cy="2197"/>
                </a:xfrm>
              </p:grpSpPr>
              <p:sp>
                <p:nvSpPr>
                  <p:cNvPr id="44070" name="Rectangle 39">
                    <a:extLst>
                      <a:ext uri="{FF2B5EF4-FFF2-40B4-BE49-F238E27FC236}">
                        <a16:creationId xmlns:a16="http://schemas.microsoft.com/office/drawing/2014/main" id="{EFB01D3F-AAE4-22F4-45ED-D0890E935B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25" y="1297"/>
                    <a:ext cx="226" cy="1695"/>
                  </a:xfrm>
                  <a:prstGeom prst="rect">
                    <a:avLst/>
                  </a:prstGeom>
                  <a:solidFill>
                    <a:srgbClr val="00FFFF"/>
                  </a:solidFill>
                  <a:ln w="38100">
                    <a:solidFill>
                      <a:srgbClr val="0000FF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buFont typeface="Wingdings" panose="05000000000000000000" pitchFamily="2" charset="2"/>
                      <a:buNone/>
                    </a:pPr>
                    <a:endParaRPr lang="zh-CN" altLang="en-US" sz="3200">
                      <a:latin typeface="Times New Roman" panose="02020603050405020304" pitchFamily="18" charset="0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44071" name="Line 40">
                    <a:extLst>
                      <a:ext uri="{FF2B5EF4-FFF2-40B4-BE49-F238E27FC236}">
                        <a16:creationId xmlns:a16="http://schemas.microsoft.com/office/drawing/2014/main" id="{B5DF587A-F2EB-873D-9965-EBE916D594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308" y="1293"/>
                    <a:ext cx="1" cy="1664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 type="none" w="med" len="sm"/>
                    <a:tailEnd type="none" w="med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4072" name="Group 41">
                    <a:extLst>
                      <a:ext uri="{FF2B5EF4-FFF2-40B4-BE49-F238E27FC236}">
                        <a16:creationId xmlns:a16="http://schemas.microsoft.com/office/drawing/2014/main" id="{CA23A463-8088-C9CF-F911-7B41BB94343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270" y="2804"/>
                    <a:ext cx="540" cy="476"/>
                    <a:chOff x="3674" y="3012"/>
                    <a:chExt cx="540" cy="476"/>
                  </a:xfrm>
                </p:grpSpPr>
                <p:sp>
                  <p:nvSpPr>
                    <p:cNvPr id="44073" name="Line 42">
                      <a:extLst>
                        <a:ext uri="{FF2B5EF4-FFF2-40B4-BE49-F238E27FC236}">
                          <a16:creationId xmlns:a16="http://schemas.microsoft.com/office/drawing/2014/main" id="{D638A11B-8AA9-8491-3D3C-13D10935A21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28" y="3027"/>
                      <a:ext cx="286" cy="1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round/>
                      <a:headEnd type="none" w="med" len="sm"/>
                      <a:tailEnd type="none" w="med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4074" name="Line 43">
                      <a:extLst>
                        <a:ext uri="{FF2B5EF4-FFF2-40B4-BE49-F238E27FC236}">
                          <a16:creationId xmlns:a16="http://schemas.microsoft.com/office/drawing/2014/main" id="{AEC4F6C3-A543-7E33-8496-1A796A74AF0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16" y="3012"/>
                      <a:ext cx="1" cy="31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round/>
                      <a:headEnd type="none" w="med" len="sm"/>
                      <a:tailEnd type="none" w="med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4075" name="Line 44">
                      <a:extLst>
                        <a:ext uri="{FF2B5EF4-FFF2-40B4-BE49-F238E27FC236}">
                          <a16:creationId xmlns:a16="http://schemas.microsoft.com/office/drawing/2014/main" id="{8EE39179-14B5-A88A-D7DF-E01EBC9C019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74" y="3329"/>
                      <a:ext cx="460" cy="1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round/>
                      <a:headEnd type="none" w="med" len="sm"/>
                      <a:tailEnd type="none" w="med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4076" name="Line 45">
                      <a:extLst>
                        <a:ext uri="{FF2B5EF4-FFF2-40B4-BE49-F238E27FC236}">
                          <a16:creationId xmlns:a16="http://schemas.microsoft.com/office/drawing/2014/main" id="{2BBAE841-99F8-09BB-755D-502831132B8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85" y="3408"/>
                      <a:ext cx="270" cy="1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round/>
                      <a:headEnd type="none" w="med" len="sm"/>
                      <a:tailEnd type="none" w="med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4077" name="Line 46">
                      <a:extLst>
                        <a:ext uri="{FF2B5EF4-FFF2-40B4-BE49-F238E27FC236}">
                          <a16:creationId xmlns:a16="http://schemas.microsoft.com/office/drawing/2014/main" id="{BCB20F3C-4E5B-3DD3-D801-45AAB98648A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33" y="3487"/>
                      <a:ext cx="175" cy="1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000000"/>
                      </a:solidFill>
                      <a:round/>
                      <a:headEnd type="none" w="med" len="sm"/>
                      <a:tailEnd type="none" w="med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4078" name="Text Box 47">
                    <a:extLst>
                      <a:ext uri="{FF2B5EF4-FFF2-40B4-BE49-F238E27FC236}">
                        <a16:creationId xmlns:a16="http://schemas.microsoft.com/office/drawing/2014/main" id="{7251E4FC-E1D7-5BA0-FD3C-4B26D4906B4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28" y="1092"/>
                    <a:ext cx="459" cy="3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buFont typeface="Wingdings" panose="05000000000000000000" pitchFamily="2" charset="2"/>
                      <a:buNone/>
                    </a:pPr>
                    <a:r>
                      <a:rPr lang="en-US" altLang="zh-CN" sz="32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a:t>-</a:t>
                    </a:r>
                    <a:r>
                      <a:rPr lang="en-US" altLang="zh-CN" sz="3200" b="1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a:t></a:t>
                    </a:r>
                    <a:r>
                      <a:rPr lang="en-US" altLang="zh-CN" sz="3200" b="1" baseline="-25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rPr>
                      <a:t>0</a:t>
                    </a:r>
                  </a:p>
                  <a:p>
                    <a:pPr algn="just" eaLnBrk="1" hangingPunct="1">
                      <a:buFont typeface="Wingdings" panose="05000000000000000000" pitchFamily="2" charset="2"/>
                      <a:buNone/>
                    </a:pPr>
                    <a:r>
                      <a:rPr lang="en-US" altLang="zh-CN" sz="3200" b="1" baseline="-25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rPr>
                      <a:t>  </a:t>
                    </a:r>
                    <a:endParaRPr lang="en-US" altLang="zh-CN" sz="32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44079" name="Text Box 48">
                    <a:extLst>
                      <a:ext uri="{FF2B5EF4-FFF2-40B4-BE49-F238E27FC236}">
                        <a16:creationId xmlns:a16="http://schemas.microsoft.com/office/drawing/2014/main" id="{6DAC9304-E8BA-DE02-7F52-F495CD06AD1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60" y="1083"/>
                    <a:ext cx="380" cy="4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buFont typeface="Wingdings" panose="05000000000000000000" pitchFamily="2" charset="2"/>
                      <a:buNone/>
                    </a:pPr>
                    <a:r>
                      <a:rPr lang="en-US" altLang="zh-CN" sz="3200" b="1" i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a:t></a:t>
                    </a:r>
                    <a:r>
                      <a:rPr lang="en-US" altLang="zh-CN" sz="3200" b="1" baseline="-250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rPr>
                      <a:t>0</a:t>
                    </a:r>
                    <a:endParaRPr lang="en-US" altLang="zh-CN" sz="32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44080" name="Text Box 49">
                    <a:extLst>
                      <a:ext uri="{FF2B5EF4-FFF2-40B4-BE49-F238E27FC236}">
                        <a16:creationId xmlns:a16="http://schemas.microsoft.com/office/drawing/2014/main" id="{59D610BE-0359-5577-2CEB-40D2EBA3BB7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" y="1152"/>
                    <a:ext cx="387" cy="3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buFont typeface="Wingdings" panose="05000000000000000000" pitchFamily="2" charset="2"/>
                      <a:buNone/>
                    </a:pPr>
                    <a:r>
                      <a:rPr lang="en-US" altLang="zh-CN" sz="3200" b="1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rPr>
                      <a:t>0</a:t>
                    </a:r>
                    <a:endParaRPr lang="en-US" altLang="zh-CN" sz="3200">
                      <a:latin typeface="Times New Roman" panose="02020603050405020304" pitchFamily="18" charset="0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44081" name="Text Box 50">
                  <a:extLst>
                    <a:ext uri="{FF2B5EF4-FFF2-40B4-BE49-F238E27FC236}">
                      <a16:creationId xmlns:a16="http://schemas.microsoft.com/office/drawing/2014/main" id="{921F21B9-00AE-0484-5D76-F966C08579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76" y="3408"/>
                  <a:ext cx="768" cy="3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 typeface="Wingdings" panose="05000000000000000000" pitchFamily="2" charset="2"/>
                    <a:buNone/>
                  </a:pPr>
                  <a:r>
                    <a:rPr lang="zh-CN" altLang="en-US" sz="3200" b="1"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（</a:t>
                  </a:r>
                  <a:r>
                    <a:rPr lang="en-US" altLang="zh-CN" sz="3200" b="1"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C</a:t>
                  </a:r>
                  <a:r>
                    <a:rPr lang="zh-CN" altLang="en-US" sz="3200" b="1">
                      <a:latin typeface="Times New Roman" panose="02020603050405020304" pitchFamily="18" charset="0"/>
                      <a:ea typeface="黑体" panose="02010609060101010101" pitchFamily="49" charset="-122"/>
                    </a:rPr>
                    <a:t>）</a:t>
                  </a:r>
                </a:p>
              </p:txBody>
            </p:sp>
          </p:grpSp>
          <p:sp>
            <p:nvSpPr>
              <p:cNvPr id="44082" name="Rectangle 51">
                <a:extLst>
                  <a:ext uri="{FF2B5EF4-FFF2-40B4-BE49-F238E27FC236}">
                    <a16:creationId xmlns:a16="http://schemas.microsoft.com/office/drawing/2014/main" id="{287A2059-E94B-A03F-203B-785DA39E3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2" y="864"/>
                <a:ext cx="2631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zh-CN" altLang="en-US" sz="3200" b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下面结果哪个正确</a:t>
                </a:r>
                <a:r>
                  <a:rPr lang="en-US" altLang="zh-CN" sz="3200" b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?</a:t>
                </a:r>
              </a:p>
            </p:txBody>
          </p:sp>
          <p:sp>
            <p:nvSpPr>
              <p:cNvPr id="44083" name="Rectangle 52">
                <a:extLst>
                  <a:ext uri="{FF2B5EF4-FFF2-40B4-BE49-F238E27FC236}">
                    <a16:creationId xmlns:a16="http://schemas.microsoft.com/office/drawing/2014/main" id="{BF1B3F37-E066-4710-575A-BFB366F06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" y="876"/>
                <a:ext cx="3603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zh-CN" altLang="en-US" sz="3200" b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若上例中导体板接地，</a:t>
                </a: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373A301F-0F14-F864-1228-92FB9A8061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2725" y="409575"/>
            <a:ext cx="3963988" cy="1219200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ea typeface="黑体" panose="02010609060101010101" pitchFamily="49" charset="-122"/>
              </a:rPr>
              <a:t>物质的电结构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410" name="Rectangle 5">
            <a:extLst>
              <a:ext uri="{FF2B5EF4-FFF2-40B4-BE49-F238E27FC236}">
                <a16:creationId xmlns:a16="http://schemas.microsoft.com/office/drawing/2014/main" id="{384A6517-4EA6-6479-C945-DA11A802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813" y="2743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</p:txBody>
      </p:sp>
      <p:graphicFrame>
        <p:nvGraphicFramePr>
          <p:cNvPr id="2052" name="Object 4">
            <a:extLst>
              <a:ext uri="{FF2B5EF4-FFF2-40B4-BE49-F238E27FC236}">
                <a16:creationId xmlns:a16="http://schemas.microsoft.com/office/drawing/2014/main" id="{61286479-0B94-9972-6384-E59BF8AFF3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719412"/>
              </p:ext>
            </p:extLst>
          </p:nvPr>
        </p:nvGraphicFramePr>
        <p:xfrm>
          <a:off x="4060296" y="146757"/>
          <a:ext cx="3663950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r:id="rId3" imgW="2238687" imgH="1371429" progId="Paint.Picture">
                  <p:embed/>
                </p:oleObj>
              </mc:Choice>
              <mc:Fallback>
                <p:oleObj r:id="rId3" imgW="2238687" imgH="1371429" progId="Paint.Picture">
                  <p:embed/>
                  <p:pic>
                    <p:nvPicPr>
                      <p:cNvPr id="2052" name="Object 4">
                        <a:extLst>
                          <a:ext uri="{FF2B5EF4-FFF2-40B4-BE49-F238E27FC236}">
                            <a16:creationId xmlns:a16="http://schemas.microsoft.com/office/drawing/2014/main" id="{61286479-0B94-9972-6384-E59BF8AFF3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296" y="146757"/>
                        <a:ext cx="3663950" cy="224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AutoShape 6">
            <a:extLst>
              <a:ext uri="{FF2B5EF4-FFF2-40B4-BE49-F238E27FC236}">
                <a16:creationId xmlns:a16="http://schemas.microsoft.com/office/drawing/2014/main" id="{6E35F05D-670B-E361-2175-8A7C61C18102}"/>
              </a:ext>
            </a:extLst>
          </p:cNvPr>
          <p:cNvSpPr>
            <a:spLocks/>
          </p:cNvSpPr>
          <p:nvPr/>
        </p:nvSpPr>
        <p:spPr bwMode="auto">
          <a:xfrm>
            <a:off x="3622675" y="70264"/>
            <a:ext cx="1655762" cy="460375"/>
          </a:xfrm>
          <a:prstGeom prst="borderCallout1">
            <a:avLst>
              <a:gd name="adj1" fmla="val 42186"/>
              <a:gd name="adj2" fmla="val 100785"/>
              <a:gd name="adj3" fmla="val 207304"/>
              <a:gd name="adj4" fmla="val 143964"/>
            </a:avLst>
          </a:prstGeom>
          <a:solidFill>
            <a:srgbClr val="FFC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内层电子</a:t>
            </a:r>
          </a:p>
        </p:txBody>
      </p:sp>
      <p:sp>
        <p:nvSpPr>
          <p:cNvPr id="2055" name="AutoShape 7">
            <a:extLst>
              <a:ext uri="{FF2B5EF4-FFF2-40B4-BE49-F238E27FC236}">
                <a16:creationId xmlns:a16="http://schemas.microsoft.com/office/drawing/2014/main" id="{24FF89BC-0351-AE01-2ADA-62286A8BBAC0}"/>
              </a:ext>
            </a:extLst>
          </p:cNvPr>
          <p:cNvSpPr>
            <a:spLocks/>
          </p:cNvSpPr>
          <p:nvPr/>
        </p:nvSpPr>
        <p:spPr bwMode="auto">
          <a:xfrm>
            <a:off x="7586663" y="27182"/>
            <a:ext cx="1344612" cy="398462"/>
          </a:xfrm>
          <a:prstGeom prst="borderCallout1">
            <a:avLst>
              <a:gd name="adj1" fmla="val 59178"/>
              <a:gd name="adj2" fmla="val -269"/>
              <a:gd name="adj3" fmla="val 99086"/>
              <a:gd name="adj4" fmla="val -19688"/>
            </a:avLst>
          </a:prstGeom>
          <a:solidFill>
            <a:srgbClr val="FFC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价电子</a:t>
            </a:r>
          </a:p>
        </p:txBody>
      </p:sp>
      <p:sp>
        <p:nvSpPr>
          <p:cNvPr id="2061" name="Text Box 13">
            <a:extLst>
              <a:ext uri="{FF2B5EF4-FFF2-40B4-BE49-F238E27FC236}">
                <a16:creationId xmlns:a16="http://schemas.microsoft.com/office/drawing/2014/main" id="{231E0288-975B-74E5-BCEB-093482C02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236" y="2892720"/>
            <a:ext cx="23005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华文中宋" pitchFamily="2" charset="-122"/>
                <a:ea typeface="华文中宋" pitchFamily="2" charset="-122"/>
              </a:rPr>
              <a:t>固体的导电性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8244E2-843C-4144-5003-3D3E3F15CC5C}"/>
              </a:ext>
            </a:extLst>
          </p:cNvPr>
          <p:cNvSpPr txBox="1"/>
          <p:nvPr/>
        </p:nvSpPr>
        <p:spPr>
          <a:xfrm>
            <a:off x="-103981" y="1220291"/>
            <a:ext cx="459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eaLnBrk="1" hangingPunct="1"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单个原子的电结构</a:t>
            </a:r>
            <a:r>
              <a:rPr lang="zh-CN" altLang="en-US" sz="2400" dirty="0"/>
              <a:t> </a:t>
            </a:r>
          </a:p>
        </p:txBody>
      </p:sp>
      <p:pic>
        <p:nvPicPr>
          <p:cNvPr id="1036" name="Picture 12" descr="https://img0.baidu.com/it/u=1408540982,3354940379&amp;fm=253&amp;fmt=auto&amp;app=138&amp;f=JPEG?w=500&amp;h=229">
            <a:extLst>
              <a:ext uri="{FF2B5EF4-FFF2-40B4-BE49-F238E27FC236}">
                <a16:creationId xmlns:a16="http://schemas.microsoft.com/office/drawing/2014/main" id="{688F44FC-97FF-4DBD-AD0B-429C5F28C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657" y="2429932"/>
            <a:ext cx="3372341" cy="154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F2F5876-B8F0-4C87-B4D4-1F80E869A397}"/>
              </a:ext>
            </a:extLst>
          </p:cNvPr>
          <p:cNvGrpSpPr/>
          <p:nvPr/>
        </p:nvGrpSpPr>
        <p:grpSpPr>
          <a:xfrm>
            <a:off x="342511" y="3843371"/>
            <a:ext cx="8549624" cy="3019094"/>
            <a:chOff x="342511" y="3843371"/>
            <a:chExt cx="8549624" cy="3019094"/>
          </a:xfrm>
        </p:grpSpPr>
        <p:pic>
          <p:nvPicPr>
            <p:cNvPr id="31746" name="Picture 2">
              <a:extLst>
                <a:ext uri="{FF2B5EF4-FFF2-40B4-BE49-F238E27FC236}">
                  <a16:creationId xmlns:a16="http://schemas.microsoft.com/office/drawing/2014/main" id="{A1EF5712-E7A4-F488-94C3-082DF2623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11" y="3843371"/>
              <a:ext cx="8549624" cy="2968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889AFCD-9C29-46F6-8F27-45CA5E16CD2F}"/>
                </a:ext>
              </a:extLst>
            </p:cNvPr>
            <p:cNvSpPr txBox="1"/>
            <p:nvPr/>
          </p:nvSpPr>
          <p:spPr>
            <a:xfrm>
              <a:off x="1067783" y="6400800"/>
              <a:ext cx="131555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绝缘体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363D3F3-9EEF-4C7C-A746-E19DFBA2060D}"/>
                </a:ext>
              </a:extLst>
            </p:cNvPr>
            <p:cNvSpPr txBox="1"/>
            <p:nvPr/>
          </p:nvSpPr>
          <p:spPr>
            <a:xfrm>
              <a:off x="3914222" y="6400799"/>
              <a:ext cx="131555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半导体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E223E9D-8C67-4619-A2BC-B4E412B10681}"/>
                </a:ext>
              </a:extLst>
            </p:cNvPr>
            <p:cNvSpPr txBox="1"/>
            <p:nvPr/>
          </p:nvSpPr>
          <p:spPr>
            <a:xfrm>
              <a:off x="7438000" y="6375562"/>
              <a:ext cx="82096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导体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 bldLvl="2"/>
      <p:bldP spid="2054" grpId="0" animBg="1"/>
      <p:bldP spid="2054" grpId="1" uiExpand="1" build="p" animBg="1" autoUpdateAnimBg="0"/>
      <p:bldP spid="2055" grpId="0" animBg="1"/>
      <p:bldP spid="2055" grpId="1" build="p" animBg="1" autoUpdateAnimBg="0"/>
      <p:bldP spid="2061" grpId="0"/>
      <p:bldP spid="2061" grpId="1" build="p" autoUpdateAnimBg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8">
            <a:extLst>
              <a:ext uri="{FF2B5EF4-FFF2-40B4-BE49-F238E27FC236}">
                <a16:creationId xmlns:a16="http://schemas.microsoft.com/office/drawing/2014/main" id="{BBEFE964-0837-B645-77FE-533A8F6822C5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679450" y="115888"/>
            <a:ext cx="7678738" cy="708025"/>
          </a:xfrm>
        </p:spPr>
        <p:txBody>
          <a:bodyPr/>
          <a:lstStyle/>
          <a:p>
            <a:pPr algn="ctr" eaLnBrk="1" hangingPunct="1"/>
            <a:r>
              <a:rPr lang="en-US" altLang="zh-CN" sz="40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§</a:t>
            </a:r>
            <a:r>
              <a:rPr lang="en-US" altLang="zh-CN" sz="4000" b="1">
                <a:latin typeface="Times New Roman" panose="02020603050405020304" pitchFamily="18" charset="0"/>
                <a:ea typeface="黑体" panose="02010609060101010101" pitchFamily="49" charset="-122"/>
              </a:rPr>
              <a:t>2.1 </a:t>
            </a:r>
            <a:r>
              <a:rPr lang="zh-CN" altLang="en-US" sz="4000" b="1">
                <a:latin typeface="Times New Roman" panose="02020603050405020304" pitchFamily="18" charset="0"/>
                <a:ea typeface="黑体" panose="02010609060101010101" pitchFamily="49" charset="-122"/>
              </a:rPr>
              <a:t>静电场中的导体</a:t>
            </a:r>
          </a:p>
        </p:txBody>
      </p:sp>
      <p:sp>
        <p:nvSpPr>
          <p:cNvPr id="16386" name="Rectangle 9">
            <a:extLst>
              <a:ext uri="{FF2B5EF4-FFF2-40B4-BE49-F238E27FC236}">
                <a16:creationId xmlns:a16="http://schemas.microsoft.com/office/drawing/2014/main" id="{BBB79ACB-0088-4FCD-B375-D4D55A1BE711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-662516" y="970563"/>
            <a:ext cx="9806516" cy="708026"/>
          </a:xfrm>
        </p:spPr>
        <p:txBody>
          <a:bodyPr>
            <a:normAutofit/>
          </a:bodyPr>
          <a:lstStyle/>
          <a:p>
            <a:pPr marL="457200" lvl="1" indent="-271463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导体：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导体中存在着大量的自由电子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(n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≈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10</a:t>
            </a:r>
            <a:r>
              <a:rPr lang="en-US" altLang="zh-CN" sz="2800" baseline="30000" dirty="0">
                <a:latin typeface="Times New Roman" panose="02020603050405020304" pitchFamily="18" charset="0"/>
                <a:ea typeface="黑体" panose="02010609060101010101" pitchFamily="49" charset="-122"/>
              </a:rPr>
              <a:t>22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个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/cm</a:t>
            </a:r>
            <a:r>
              <a:rPr lang="en-US" altLang="zh-CN" sz="2800" baseline="30000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96A88B8-7CA1-5AC0-CA3B-ECEA26F30B6F}"/>
              </a:ext>
            </a:extLst>
          </p:cNvPr>
          <p:cNvSpPr txBox="1">
            <a:spLocks noChangeArrowheads="1"/>
          </p:cNvSpPr>
          <p:nvPr/>
        </p:nvSpPr>
        <p:spPr>
          <a:xfrm>
            <a:off x="264119" y="1632368"/>
            <a:ext cx="3393016" cy="418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一、导体的静电平衡：</a:t>
            </a:r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7440B8A0-26CC-5157-2516-37CDF403BD7F}"/>
              </a:ext>
            </a:extLst>
          </p:cNvPr>
          <p:cNvSpPr>
            <a:spLocks/>
          </p:cNvSpPr>
          <p:nvPr/>
        </p:nvSpPr>
        <p:spPr bwMode="auto">
          <a:xfrm>
            <a:off x="3293213" y="5165906"/>
            <a:ext cx="2801836" cy="913776"/>
          </a:xfrm>
          <a:prstGeom prst="borderCallout2">
            <a:avLst>
              <a:gd name="adj1" fmla="val -5356"/>
              <a:gd name="adj2" fmla="val 65060"/>
              <a:gd name="adj3" fmla="val -13931"/>
              <a:gd name="adj4" fmla="val 71463"/>
              <a:gd name="adj5" fmla="val -45866"/>
              <a:gd name="adj6" fmla="val 70898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只要 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0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，自由电子作定向运动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4" name="Text Box 13">
            <a:extLst>
              <a:ext uri="{FF2B5EF4-FFF2-40B4-BE49-F238E27FC236}">
                <a16:creationId xmlns:a16="http://schemas.microsoft.com/office/drawing/2014/main" id="{CCFA4FB1-12C4-224B-D6CE-BA3A09B3E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5802" y="6242558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静电平衡条件：</a:t>
            </a:r>
          </a:p>
        </p:txBody>
      </p:sp>
      <p:graphicFrame>
        <p:nvGraphicFramePr>
          <p:cNvPr id="5" name="Object 14">
            <a:extLst>
              <a:ext uri="{FF2B5EF4-FFF2-40B4-BE49-F238E27FC236}">
                <a16:creationId xmlns:a16="http://schemas.microsoft.com/office/drawing/2014/main" id="{5A898AA6-73EA-E60F-7AB0-1D5B9C124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399353"/>
              </p:ext>
            </p:extLst>
          </p:nvPr>
        </p:nvGraphicFramePr>
        <p:xfrm>
          <a:off x="4736315" y="6222999"/>
          <a:ext cx="1242518" cy="5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r:id="rId3" imgW="469900" imgH="228600" progId="Equation.3">
                  <p:embed/>
                </p:oleObj>
              </mc:Choice>
              <mc:Fallback>
                <p:oleObj r:id="rId3" imgW="469900" imgH="228600" progId="Equation.3">
                  <p:embed/>
                  <p:pic>
                    <p:nvPicPr>
                      <p:cNvPr id="13326" name="Object 14">
                        <a:extLst>
                          <a:ext uri="{FF2B5EF4-FFF2-40B4-BE49-F238E27FC236}">
                            <a16:creationId xmlns:a16="http://schemas.microsoft.com/office/drawing/2014/main" id="{28049793-F0AE-666A-44AA-4E10C4A3FE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6315" y="6222999"/>
                        <a:ext cx="1242518" cy="59686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5">
            <a:extLst>
              <a:ext uri="{FF2B5EF4-FFF2-40B4-BE49-F238E27FC236}">
                <a16:creationId xmlns:a16="http://schemas.microsoft.com/office/drawing/2014/main" id="{88953CF5-8791-2922-57F7-DE577F80E6C3}"/>
              </a:ext>
            </a:extLst>
          </p:cNvPr>
          <p:cNvSpPr>
            <a:spLocks/>
          </p:cNvSpPr>
          <p:nvPr/>
        </p:nvSpPr>
        <p:spPr bwMode="auto">
          <a:xfrm>
            <a:off x="760666" y="5146347"/>
            <a:ext cx="1986966" cy="952894"/>
          </a:xfrm>
          <a:prstGeom prst="borderCallout2">
            <a:avLst>
              <a:gd name="adj1" fmla="val -4500"/>
              <a:gd name="adj2" fmla="val 49708"/>
              <a:gd name="adj3" fmla="val -24000"/>
              <a:gd name="adj4" fmla="val 63250"/>
              <a:gd name="adj5" fmla="val -64403"/>
              <a:gd name="adj6" fmla="val 64917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导体刚放入匀强电场中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33CEC997-F268-9D4B-0DDD-856CAD2984F7}"/>
              </a:ext>
            </a:extLst>
          </p:cNvPr>
          <p:cNvSpPr>
            <a:spLocks/>
          </p:cNvSpPr>
          <p:nvPr/>
        </p:nvSpPr>
        <p:spPr bwMode="auto">
          <a:xfrm>
            <a:off x="6640630" y="5082146"/>
            <a:ext cx="1868898" cy="952894"/>
          </a:xfrm>
          <a:prstGeom prst="borderCallout2">
            <a:avLst>
              <a:gd name="adj1" fmla="val -5481"/>
              <a:gd name="adj2" fmla="val 54713"/>
              <a:gd name="adj3" fmla="val -24111"/>
              <a:gd name="adj4" fmla="val 52204"/>
              <a:gd name="adj5" fmla="val -21889"/>
              <a:gd name="adj6" fmla="val 51681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直到导体内电场为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1EFFB5-8651-45AF-9C72-8822F785D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84" y="2176183"/>
            <a:ext cx="2043391" cy="27180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03D1DD-09A1-4AF4-89FE-21BEDF4C5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74" y="2103127"/>
            <a:ext cx="1955859" cy="27940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896189-2904-4FBB-9012-BD20895F9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59" y="2050444"/>
            <a:ext cx="1955859" cy="2840421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0C59A7C6-6A3C-DFCA-0BDE-0EA3ACDF76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1659" y="5030582"/>
            <a:ext cx="8005425" cy="1711530"/>
          </a:xfrm>
        </p:spPr>
        <p:txBody>
          <a:bodyPr>
            <a:normAutofit/>
          </a:bodyPr>
          <a:lstStyle/>
          <a:p>
            <a:pPr lvl="1" algn="just" eaLnBrk="1" hangingPunct="1"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静电平衡时间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~10</a:t>
            </a:r>
            <a:r>
              <a:rPr lang="en-US" altLang="zh-CN" sz="2800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-14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，我们不讨论平衡的过程。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904F31B-636A-401F-95E9-BB34CF7559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000943"/>
              </p:ext>
            </p:extLst>
          </p:nvPr>
        </p:nvGraphicFramePr>
        <p:xfrm>
          <a:off x="4495800" y="3344863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3" imgW="152280" imgH="164880" progId="Equation.DSMT4">
                  <p:embed/>
                </p:oleObj>
              </mc:Choice>
              <mc:Fallback>
                <p:oleObj name="Equation" r:id="rId3" imgW="1522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5800" y="3344863"/>
                        <a:ext cx="1524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5" descr="ne161">
            <a:extLst>
              <a:ext uri="{FF2B5EF4-FFF2-40B4-BE49-F238E27FC236}">
                <a16:creationId xmlns:a16="http://schemas.microsoft.com/office/drawing/2014/main" id="{8772FAEF-7490-40BF-99C9-92E0F485A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4461" y="1091277"/>
            <a:ext cx="8855075" cy="358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9AEA0B3-2E31-4BA4-8E30-5C8277CC3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0539" y="115888"/>
            <a:ext cx="2689214" cy="762000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一般情况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81BED068-61E0-91E1-5836-B99CC0B804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" y="195263"/>
            <a:ext cx="4800600" cy="5842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导体静电平衡时的性质</a:t>
            </a:r>
            <a:endParaRPr lang="zh-CN" altLang="en-US" sz="32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202CE923-2664-00E1-36FD-9C85A252F7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1" y="960438"/>
            <a:ext cx="8878529" cy="2011362"/>
          </a:xfrm>
        </p:spPr>
        <p:txBody>
          <a:bodyPr>
            <a:normAutofit/>
          </a:bodyPr>
          <a:lstStyle/>
          <a:p>
            <a:pPr marL="263525" lvl="1" indent="0" algn="just" eaLnBrk="1" hangingPunct="1">
              <a:lnSpc>
                <a:spcPct val="150000"/>
              </a:lnSpc>
              <a:buNone/>
              <a:defRPr/>
            </a:pPr>
            <a:r>
              <a:rPr kumimoji="1"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(1).</a:t>
            </a: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导体是一个等势体，导体表面是等势面。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marL="628650" lvl="1" indent="-365125" algn="just" eaLnBrk="1" hangingPunct="1">
              <a:lnSpc>
                <a:spcPct val="150000"/>
              </a:lnSpc>
              <a:defRPr/>
            </a:pP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证明：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graphicFrame>
        <p:nvGraphicFramePr>
          <p:cNvPr id="16388" name="Object 4">
            <a:extLst>
              <a:ext uri="{FF2B5EF4-FFF2-40B4-BE49-F238E27FC236}">
                <a16:creationId xmlns:a16="http://schemas.microsoft.com/office/drawing/2014/main" id="{8A2D7E79-7763-9189-3086-C1B2EC648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315282"/>
              </p:ext>
            </p:extLst>
          </p:nvPr>
        </p:nvGraphicFramePr>
        <p:xfrm>
          <a:off x="5545394" y="1966119"/>
          <a:ext cx="309562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r:id="rId3" imgW="1143000" imgH="330200" progId="Equation.3">
                  <p:embed/>
                </p:oleObj>
              </mc:Choice>
              <mc:Fallback>
                <p:oleObj r:id="rId3" imgW="1143000" imgH="330200" progId="Equation.3">
                  <p:embed/>
                  <p:pic>
                    <p:nvPicPr>
                      <p:cNvPr id="16388" name="Object 4">
                        <a:extLst>
                          <a:ext uri="{FF2B5EF4-FFF2-40B4-BE49-F238E27FC236}">
                            <a16:creationId xmlns:a16="http://schemas.microsoft.com/office/drawing/2014/main" id="{8A2D7E79-7763-9189-3086-C1B2EC648A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394" y="1966119"/>
                        <a:ext cx="3095625" cy="90646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6">
            <a:extLst>
              <a:ext uri="{FF2B5EF4-FFF2-40B4-BE49-F238E27FC236}">
                <a16:creationId xmlns:a16="http://schemas.microsoft.com/office/drawing/2014/main" id="{A9634B54-6B39-5B1E-BC99-67FF0AA016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509419"/>
              </p:ext>
            </p:extLst>
          </p:nvPr>
        </p:nvGraphicFramePr>
        <p:xfrm>
          <a:off x="1989038" y="2246312"/>
          <a:ext cx="1676400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r:id="rId5" imgW="1486107" imgH="1133633" progId="Paint.Picture">
                  <p:embed/>
                </p:oleObj>
              </mc:Choice>
              <mc:Fallback>
                <p:oleObj r:id="rId5" imgW="1486107" imgH="1133633" progId="Paint.Picture">
                  <p:embed/>
                  <p:pic>
                    <p:nvPicPr>
                      <p:cNvPr id="16390" name="Object 6">
                        <a:extLst>
                          <a:ext uri="{FF2B5EF4-FFF2-40B4-BE49-F238E27FC236}">
                            <a16:creationId xmlns:a16="http://schemas.microsoft.com/office/drawing/2014/main" id="{A9634B54-6B39-5B1E-BC99-67FF0AA016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038" y="2246312"/>
                        <a:ext cx="1676400" cy="127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7">
            <a:extLst>
              <a:ext uri="{FF2B5EF4-FFF2-40B4-BE49-F238E27FC236}">
                <a16:creationId xmlns:a16="http://schemas.microsoft.com/office/drawing/2014/main" id="{46B3A342-70B0-5252-6655-867890C07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2947" y="1686718"/>
            <a:ext cx="1404938" cy="1185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导体内部</a:t>
            </a:r>
            <a:r>
              <a:rPr lang="en-US" altLang="zh-CN" sz="3000" b="1" dirty="0">
                <a:latin typeface="黑体" panose="02010609060101010101" pitchFamily="49" charset="-122"/>
                <a:ea typeface="黑体" panose="02010609060101010101" pitchFamily="49" charset="-122"/>
              </a:rPr>
              <a:t>E=0</a:t>
            </a:r>
          </a:p>
        </p:txBody>
      </p:sp>
      <p:sp>
        <p:nvSpPr>
          <p:cNvPr id="16392" name="Line 8">
            <a:extLst>
              <a:ext uri="{FF2B5EF4-FFF2-40B4-BE49-F238E27FC236}">
                <a16:creationId xmlns:a16="http://schemas.microsoft.com/office/drawing/2014/main" id="{E918899C-5722-ED13-1605-0A0576FF7C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65002" y="2246312"/>
            <a:ext cx="889239" cy="5855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30">
            <a:extLst>
              <a:ext uri="{FF2B5EF4-FFF2-40B4-BE49-F238E27FC236}">
                <a16:creationId xmlns:a16="http://schemas.microsoft.com/office/drawing/2014/main" id="{5EFBCD19-7168-4CB6-AD6A-130AA10685A1}"/>
              </a:ext>
            </a:extLst>
          </p:cNvPr>
          <p:cNvGrpSpPr>
            <a:grpSpLocks/>
          </p:cNvGrpSpPr>
          <p:nvPr/>
        </p:nvGrpSpPr>
        <p:grpSpPr bwMode="auto">
          <a:xfrm>
            <a:off x="323441" y="3413124"/>
            <a:ext cx="5528722" cy="1303294"/>
            <a:chOff x="249" y="663"/>
            <a:chExt cx="3347" cy="1075"/>
          </a:xfrm>
        </p:grpSpPr>
        <p:sp>
          <p:nvSpPr>
            <p:cNvPr id="11" name="Text Box 27">
              <a:extLst>
                <a:ext uri="{FF2B5EF4-FFF2-40B4-BE49-F238E27FC236}">
                  <a16:creationId xmlns:a16="http://schemas.microsoft.com/office/drawing/2014/main" id="{43BBACFF-EA1F-4B44-A65B-957FE34D7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663"/>
              <a:ext cx="3347" cy="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(2). </a:t>
              </a: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导体外部靠近表面的地方，场强处处与表面垂直，大小等于</a:t>
              </a:r>
            </a:p>
          </p:txBody>
        </p:sp>
        <p:graphicFrame>
          <p:nvGraphicFramePr>
            <p:cNvPr id="12" name="Object 28">
              <a:extLst>
                <a:ext uri="{FF2B5EF4-FFF2-40B4-BE49-F238E27FC236}">
                  <a16:creationId xmlns:a16="http://schemas.microsoft.com/office/drawing/2014/main" id="{5CD31253-CD58-4212-AF31-EC97EC7B33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3118102"/>
                </p:ext>
              </p:extLst>
            </p:nvPr>
          </p:nvGraphicFramePr>
          <p:xfrm>
            <a:off x="3151" y="1366"/>
            <a:ext cx="374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" r:id="rId7" imgW="520474" imgH="330057" progId="Equation.DSMT4">
                    <p:embed/>
                  </p:oleObj>
                </mc:Choice>
                <mc:Fallback>
                  <p:oleObj r:id="rId7" imgW="520474" imgH="330057" progId="Equation.DSMT4">
                    <p:embed/>
                    <p:pic>
                      <p:nvPicPr>
                        <p:cNvPr id="23566" name="Object 28">
                          <a:extLst>
                            <a:ext uri="{FF2B5EF4-FFF2-40B4-BE49-F238E27FC236}">
                              <a16:creationId xmlns:a16="http://schemas.microsoft.com/office/drawing/2014/main" id="{9262135D-705A-FE1C-9DA0-C56669157D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1" y="1366"/>
                          <a:ext cx="374" cy="372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Picture 11" descr="msotw9_temp0">
            <a:extLst>
              <a:ext uri="{FF2B5EF4-FFF2-40B4-BE49-F238E27FC236}">
                <a16:creationId xmlns:a16="http://schemas.microsoft.com/office/drawing/2014/main" id="{95E12DC6-C7C3-41DD-BE3A-E142C2C3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58391" y="3413124"/>
            <a:ext cx="2762168" cy="1469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12">
            <a:extLst>
              <a:ext uri="{FF2B5EF4-FFF2-40B4-BE49-F238E27FC236}">
                <a16:creationId xmlns:a16="http://schemas.microsoft.com/office/drawing/2014/main" id="{6D0D0EB3-F132-431B-832F-6226C6FBC8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883765"/>
              </p:ext>
            </p:extLst>
          </p:nvPr>
        </p:nvGraphicFramePr>
        <p:xfrm>
          <a:off x="1489566" y="5068649"/>
          <a:ext cx="45688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Equation" r:id="rId10" imgW="2082600" imgH="444240" progId="Equation.DSMT4">
                  <p:embed/>
                </p:oleObj>
              </mc:Choice>
              <mc:Fallback>
                <p:oleObj name="Equation" r:id="rId10" imgW="2082600" imgH="444240" progId="Equation.DSMT4">
                  <p:embed/>
                  <p:pic>
                    <p:nvPicPr>
                      <p:cNvPr id="17420" name="Object 12">
                        <a:extLst>
                          <a:ext uri="{FF2B5EF4-FFF2-40B4-BE49-F238E27FC236}">
                            <a16:creationId xmlns:a16="http://schemas.microsoft.com/office/drawing/2014/main" id="{184C3B2E-1AAC-7531-FB0C-F5F74AD597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566" y="5068649"/>
                        <a:ext cx="456882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2">
            <a:extLst>
              <a:ext uri="{FF2B5EF4-FFF2-40B4-BE49-F238E27FC236}">
                <a16:creationId xmlns:a16="http://schemas.microsoft.com/office/drawing/2014/main" id="{5A2F2663-5C9B-4DE3-9DA8-75379CED85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55964"/>
              </p:ext>
            </p:extLst>
          </p:nvPr>
        </p:nvGraphicFramePr>
        <p:xfrm>
          <a:off x="381465" y="5308866"/>
          <a:ext cx="1034462" cy="408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Equation" r:id="rId12" imgW="457200" imgH="177480" progId="Equation.DSMT4">
                  <p:embed/>
                </p:oleObj>
              </mc:Choice>
              <mc:Fallback>
                <p:oleObj name="Equation" r:id="rId12" imgW="457200" imgH="177480" progId="Equation.DSMT4">
                  <p:embed/>
                  <p:pic>
                    <p:nvPicPr>
                      <p:cNvPr id="3" name="Object 22">
                        <a:extLst>
                          <a:ext uri="{FF2B5EF4-FFF2-40B4-BE49-F238E27FC236}">
                            <a16:creationId xmlns:a16="http://schemas.microsoft.com/office/drawing/2014/main" id="{678BEB6C-76A1-3E55-F04A-6AF516F7CC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65" y="5308866"/>
                        <a:ext cx="1034462" cy="408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CF7FB77E-2A4A-40AF-8E8F-AE6081AD2D51}"/>
              </a:ext>
            </a:extLst>
          </p:cNvPr>
          <p:cNvGrpSpPr/>
          <p:nvPr/>
        </p:nvGrpSpPr>
        <p:grpSpPr>
          <a:xfrm>
            <a:off x="6259658" y="5240459"/>
            <a:ext cx="2493678" cy="656507"/>
            <a:chOff x="5769087" y="5730080"/>
            <a:chExt cx="2493678" cy="656507"/>
          </a:xfrm>
        </p:grpSpPr>
        <p:graphicFrame>
          <p:nvGraphicFramePr>
            <p:cNvPr id="16" name="Object 28">
              <a:extLst>
                <a:ext uri="{FF2B5EF4-FFF2-40B4-BE49-F238E27FC236}">
                  <a16:creationId xmlns:a16="http://schemas.microsoft.com/office/drawing/2014/main" id="{1B162D56-AA29-4BA0-8289-465E9A83D3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8192024"/>
                </p:ext>
              </p:extLst>
            </p:nvPr>
          </p:nvGraphicFramePr>
          <p:xfrm>
            <a:off x="6548078" y="5730080"/>
            <a:ext cx="1714687" cy="656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" name="Equation" r:id="rId14" imgW="927000" imgH="330120" progId="Equation.DSMT4">
                    <p:embed/>
                  </p:oleObj>
                </mc:Choice>
                <mc:Fallback>
                  <p:oleObj name="Equation" r:id="rId14" imgW="927000" imgH="330120" progId="Equation.DSMT4">
                    <p:embed/>
                    <p:pic>
                      <p:nvPicPr>
                        <p:cNvPr id="23569" name="Object 28">
                          <a:extLst>
                            <a:ext uri="{FF2B5EF4-FFF2-40B4-BE49-F238E27FC236}">
                              <a16:creationId xmlns:a16="http://schemas.microsoft.com/office/drawing/2014/main" id="{51CD4DD1-9EE6-0DA1-95C0-DD447B7961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48078" y="5730080"/>
                          <a:ext cx="1714687" cy="65650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9B4D3135-2013-4909-B32C-9000DD4862EB}"/>
                </a:ext>
              </a:extLst>
            </p:cNvPr>
            <p:cNvSpPr/>
            <p:nvPr/>
          </p:nvSpPr>
          <p:spPr>
            <a:xfrm>
              <a:off x="5769087" y="5897562"/>
              <a:ext cx="631713" cy="2485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8D440B0-991D-4DA3-96C4-5DAB70D21561}"/>
              </a:ext>
            </a:extLst>
          </p:cNvPr>
          <p:cNvSpPr txBox="1"/>
          <p:nvPr/>
        </p:nvSpPr>
        <p:spPr>
          <a:xfrm>
            <a:off x="324689" y="6132829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说明导体表面的电场只由其附近表面的电荷产生？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88C89C-41EF-4285-A485-F62EAF222BC0}"/>
              </a:ext>
            </a:extLst>
          </p:cNvPr>
          <p:cNvSpPr txBox="1"/>
          <p:nvPr/>
        </p:nvSpPr>
        <p:spPr>
          <a:xfrm>
            <a:off x="7353251" y="6117440"/>
            <a:ext cx="976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错误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bldLvl="2"/>
      <p:bldP spid="16391" grpId="0" animBg="1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>
            <a:extLst>
              <a:ext uri="{FF2B5EF4-FFF2-40B4-BE49-F238E27FC236}">
                <a16:creationId xmlns:a16="http://schemas.microsoft.com/office/drawing/2014/main" id="{386CA6FC-04EE-61AD-5D17-B7933A39C3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8284" y="275339"/>
            <a:ext cx="5264539" cy="237648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kumimoji="1"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(3) </a:t>
            </a:r>
            <a:r>
              <a:rPr kumimoji="1"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电荷分布：</a:t>
            </a:r>
            <a:endParaRPr kumimoji="1" lang="en-US" altLang="zh-CN" b="1" dirty="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处于静电平衡的导体，电荷只分布在表面，内部无电荷即</a:t>
            </a:r>
            <a:r>
              <a:rPr kumimoji="1" lang="zh-CN" altLang="en-US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kumimoji="1" lang="en-US" altLang="zh-CN" b="1" i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endParaRPr kumimoji="1"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579" name="Object 5">
            <a:extLst>
              <a:ext uri="{FF2B5EF4-FFF2-40B4-BE49-F238E27FC236}">
                <a16:creationId xmlns:a16="http://schemas.microsoft.com/office/drawing/2014/main" id="{6215087F-64BD-8F69-5520-2C36D4C15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611560"/>
              </p:ext>
            </p:extLst>
          </p:nvPr>
        </p:nvGraphicFramePr>
        <p:xfrm>
          <a:off x="4664042" y="344136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r:id="rId3" imgW="114151" imgH="215619" progId="Equation.3">
                  <p:embed/>
                </p:oleObj>
              </mc:Choice>
              <mc:Fallback>
                <p:oleObj r:id="rId3" imgW="114151" imgH="215619" progId="Equation.3">
                  <p:embed/>
                  <p:pic>
                    <p:nvPicPr>
                      <p:cNvPr id="24579" name="Object 5">
                        <a:extLst>
                          <a:ext uri="{FF2B5EF4-FFF2-40B4-BE49-F238E27FC236}">
                            <a16:creationId xmlns:a16="http://schemas.microsoft.com/office/drawing/2014/main" id="{6215087F-64BD-8F69-5520-2C36D4C15D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42" y="3441365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Rectangle 9">
            <a:extLst>
              <a:ext uri="{FF2B5EF4-FFF2-40B4-BE49-F238E27FC236}">
                <a16:creationId xmlns:a16="http://schemas.microsoft.com/office/drawing/2014/main" id="{8E7308C0-3906-FEBB-AF4E-4EA68105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7" y="5069996"/>
            <a:ext cx="8837613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30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表面具体的电荷分布？</a:t>
            </a:r>
            <a:endParaRPr lang="zh-CN" altLang="en-US" sz="30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endParaRPr lang="en-US" altLang="zh-CN" sz="30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605740-EAAC-45B6-AA8A-EDA25C8D1A64}"/>
              </a:ext>
            </a:extLst>
          </p:cNvPr>
          <p:cNvSpPr txBox="1"/>
          <p:nvPr/>
        </p:nvSpPr>
        <p:spPr>
          <a:xfrm>
            <a:off x="478284" y="2386688"/>
            <a:ext cx="8072444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证明：反证法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若内部一点有净余电荷，则肯定有电场线从该点出来，则导体内部电场强度不为零。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F01063-061B-4580-81A0-CC5F66694112}"/>
              </a:ext>
            </a:extLst>
          </p:cNvPr>
          <p:cNvGrpSpPr/>
          <p:nvPr/>
        </p:nvGrpSpPr>
        <p:grpSpPr>
          <a:xfrm>
            <a:off x="6408897" y="605587"/>
            <a:ext cx="2292012" cy="1781101"/>
            <a:chOff x="6259705" y="485272"/>
            <a:chExt cx="2292012" cy="1781101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2F68D9B-5223-4E42-AF55-30CFB1170DAE}"/>
                </a:ext>
              </a:extLst>
            </p:cNvPr>
            <p:cNvSpPr/>
            <p:nvPr/>
          </p:nvSpPr>
          <p:spPr>
            <a:xfrm>
              <a:off x="6259705" y="608230"/>
              <a:ext cx="2292012" cy="1658143"/>
            </a:xfrm>
            <a:custGeom>
              <a:avLst/>
              <a:gdLst>
                <a:gd name="connsiteX0" fmla="*/ 3504 w 1973999"/>
                <a:gd name="connsiteY0" fmla="*/ 425543 h 1434305"/>
                <a:gd name="connsiteX1" fmla="*/ 109693 w 1973999"/>
                <a:gd name="connsiteY1" fmla="*/ 809001 h 1434305"/>
                <a:gd name="connsiteX2" fmla="*/ 398761 w 1973999"/>
                <a:gd name="connsiteY2" fmla="*/ 1180660 h 1434305"/>
                <a:gd name="connsiteX3" fmla="*/ 805816 w 1973999"/>
                <a:gd name="connsiteY3" fmla="*/ 1381238 h 1434305"/>
                <a:gd name="connsiteX4" fmla="*/ 1360356 w 1973999"/>
                <a:gd name="connsiteY4" fmla="*/ 1422534 h 1434305"/>
                <a:gd name="connsiteX5" fmla="*/ 1761512 w 1973999"/>
                <a:gd name="connsiteY5" fmla="*/ 1204258 h 1434305"/>
                <a:gd name="connsiteX6" fmla="*/ 1973889 w 1973999"/>
                <a:gd name="connsiteY6" fmla="*/ 637920 h 1434305"/>
                <a:gd name="connsiteX7" fmla="*/ 1785109 w 1973999"/>
                <a:gd name="connsiteY7" fmla="*/ 242663 h 1434305"/>
                <a:gd name="connsiteX8" fmla="*/ 1431148 w 1973999"/>
                <a:gd name="connsiteY8" fmla="*/ 89280 h 1434305"/>
                <a:gd name="connsiteX9" fmla="*/ 1100784 w 1973999"/>
                <a:gd name="connsiteY9" fmla="*/ 95179 h 1434305"/>
                <a:gd name="connsiteX10" fmla="*/ 605238 w 1973999"/>
                <a:gd name="connsiteY10" fmla="*/ 789 h 1434305"/>
                <a:gd name="connsiteX11" fmla="*/ 221780 w 1973999"/>
                <a:gd name="connsiteY11" fmla="*/ 71581 h 1434305"/>
                <a:gd name="connsiteX12" fmla="*/ 3504 w 1973999"/>
                <a:gd name="connsiteY12" fmla="*/ 425543 h 143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3999" h="1434305">
                  <a:moveTo>
                    <a:pt x="3504" y="425543"/>
                  </a:moveTo>
                  <a:cubicBezTo>
                    <a:pt x="-15177" y="548446"/>
                    <a:pt x="43817" y="683148"/>
                    <a:pt x="109693" y="809001"/>
                  </a:cubicBezTo>
                  <a:cubicBezTo>
                    <a:pt x="175569" y="934854"/>
                    <a:pt x="282741" y="1085287"/>
                    <a:pt x="398761" y="1180660"/>
                  </a:cubicBezTo>
                  <a:cubicBezTo>
                    <a:pt x="514781" y="1276033"/>
                    <a:pt x="645550" y="1340926"/>
                    <a:pt x="805816" y="1381238"/>
                  </a:cubicBezTo>
                  <a:cubicBezTo>
                    <a:pt x="966082" y="1421550"/>
                    <a:pt x="1201074" y="1452031"/>
                    <a:pt x="1360356" y="1422534"/>
                  </a:cubicBezTo>
                  <a:cubicBezTo>
                    <a:pt x="1519638" y="1393037"/>
                    <a:pt x="1659257" y="1335027"/>
                    <a:pt x="1761512" y="1204258"/>
                  </a:cubicBezTo>
                  <a:cubicBezTo>
                    <a:pt x="1863767" y="1073489"/>
                    <a:pt x="1969956" y="798186"/>
                    <a:pt x="1973889" y="637920"/>
                  </a:cubicBezTo>
                  <a:cubicBezTo>
                    <a:pt x="1977822" y="477654"/>
                    <a:pt x="1875566" y="334103"/>
                    <a:pt x="1785109" y="242663"/>
                  </a:cubicBezTo>
                  <a:cubicBezTo>
                    <a:pt x="1694652" y="151223"/>
                    <a:pt x="1545202" y="113861"/>
                    <a:pt x="1431148" y="89280"/>
                  </a:cubicBezTo>
                  <a:cubicBezTo>
                    <a:pt x="1317094" y="64699"/>
                    <a:pt x="1238436" y="109927"/>
                    <a:pt x="1100784" y="95179"/>
                  </a:cubicBezTo>
                  <a:cubicBezTo>
                    <a:pt x="963132" y="80431"/>
                    <a:pt x="751739" y="4722"/>
                    <a:pt x="605238" y="789"/>
                  </a:cubicBezTo>
                  <a:cubicBezTo>
                    <a:pt x="458737" y="-3144"/>
                    <a:pt x="326002" y="5705"/>
                    <a:pt x="221780" y="71581"/>
                  </a:cubicBezTo>
                  <a:cubicBezTo>
                    <a:pt x="117558" y="137457"/>
                    <a:pt x="22185" y="302640"/>
                    <a:pt x="3504" y="42554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95000"/>
                    <a:lumOff val="5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5E30EE6-16BE-4BCC-9523-BBC8871CEE83}"/>
                </a:ext>
              </a:extLst>
            </p:cNvPr>
            <p:cNvSpPr/>
            <p:nvPr/>
          </p:nvSpPr>
          <p:spPr>
            <a:xfrm>
              <a:off x="7509878" y="1468939"/>
              <a:ext cx="70793" cy="8849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B1BC441-E826-488D-B346-90D3304B8830}"/>
                </a:ext>
              </a:extLst>
            </p:cNvPr>
            <p:cNvSpPr txBox="1"/>
            <p:nvPr/>
          </p:nvSpPr>
          <p:spPr>
            <a:xfrm>
              <a:off x="7409119" y="485272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zh-CN" altLang="en-US" sz="3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14AB926-C5B7-4077-98FC-080A6D7D47A6}"/>
              </a:ext>
            </a:extLst>
          </p:cNvPr>
          <p:cNvGrpSpPr/>
          <p:nvPr/>
        </p:nvGrpSpPr>
        <p:grpSpPr>
          <a:xfrm>
            <a:off x="7335259" y="1285851"/>
            <a:ext cx="718413" cy="675010"/>
            <a:chOff x="8170705" y="2014466"/>
            <a:chExt cx="718413" cy="675010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4F15E5F-F445-47CA-AA9F-C52C3D11D79B}"/>
                </a:ext>
              </a:extLst>
            </p:cNvPr>
            <p:cNvCxnSpPr>
              <a:cxnSpLocks/>
            </p:cNvCxnSpPr>
            <p:nvPr/>
          </p:nvCxnSpPr>
          <p:spPr>
            <a:xfrm>
              <a:off x="8547740" y="2389331"/>
              <a:ext cx="292148" cy="1603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5CA7D107-3FA0-4CA8-9593-0022105DEA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2610" y="2408958"/>
              <a:ext cx="149014" cy="2609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0261C53F-64EB-4CC2-9864-D1091CA25700}"/>
                </a:ext>
              </a:extLst>
            </p:cNvPr>
            <p:cNvCxnSpPr>
              <a:cxnSpLocks/>
            </p:cNvCxnSpPr>
            <p:nvPr/>
          </p:nvCxnSpPr>
          <p:spPr>
            <a:xfrm>
              <a:off x="8524038" y="2410809"/>
              <a:ext cx="89818" cy="2786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CB432A3-75A8-4055-8B4D-46C996E7D31B}"/>
                </a:ext>
              </a:extLst>
            </p:cNvPr>
            <p:cNvCxnSpPr/>
            <p:nvPr/>
          </p:nvCxnSpPr>
          <p:spPr>
            <a:xfrm flipV="1">
              <a:off x="8554941" y="2055133"/>
              <a:ext cx="169803" cy="2961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6CCE08D-1ED4-4D29-9F9D-2B60D014E9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70705" y="2191348"/>
              <a:ext cx="328747" cy="1709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BF7A504-9101-431A-839A-8E09D8E8E0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1650" y="2014466"/>
              <a:ext cx="105547" cy="3389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DDCBADE-74BF-40C7-99A8-F8639C3C5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5042" y="2306664"/>
              <a:ext cx="314076" cy="738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6E20DA20-A8AE-4A58-85E8-A2D9EA107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0705" y="2389331"/>
              <a:ext cx="323810" cy="98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BDF6966-2E32-4A76-9B75-6174E8D2C543}"/>
              </a:ext>
            </a:extLst>
          </p:cNvPr>
          <p:cNvSpPr txBox="1"/>
          <p:nvPr/>
        </p:nvSpPr>
        <p:spPr>
          <a:xfrm>
            <a:off x="530515" y="432077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与静电平衡时内电场为零矛盾，假设不成立！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CED341-7844-4EDE-82F4-A6D180FA3D7C}"/>
              </a:ext>
            </a:extLst>
          </p:cNvPr>
          <p:cNvSpPr/>
          <p:nvPr/>
        </p:nvSpPr>
        <p:spPr>
          <a:xfrm>
            <a:off x="1175567" y="6043196"/>
            <a:ext cx="6024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很复杂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（形状、外电场、周围情况）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6A96EE4E-C80D-0015-17FA-9DC428CD4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689" y="208244"/>
            <a:ext cx="7881938" cy="646112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孤立导体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电荷分布有以下定性规律 </a:t>
            </a:r>
            <a:r>
              <a:rPr lang="zh-CN" altLang="en-US" sz="36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07E624A9-857D-FF88-492F-9D06418284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8098" y="4054859"/>
            <a:ext cx="3784467" cy="2667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尖端放电：</a:t>
            </a:r>
          </a:p>
          <a:p>
            <a:pPr marL="0" lvl="1" indent="0" eaLnBrk="1" hangingPunct="1">
              <a:lnSpc>
                <a:spcPct val="15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如果场强大到可以使其周围空气电离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——“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尖端放电”。</a:t>
            </a:r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5603" name="Rectangle 5">
            <a:extLst>
              <a:ext uri="{FF2B5EF4-FFF2-40B4-BE49-F238E27FC236}">
                <a16:creationId xmlns:a16="http://schemas.microsoft.com/office/drawing/2014/main" id="{C5E16659-ADB5-5C6D-2962-B4657DD18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425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</p:txBody>
      </p:sp>
      <p:sp>
        <p:nvSpPr>
          <p:cNvPr id="25604" name="Rectangle 8">
            <a:extLst>
              <a:ext uri="{FF2B5EF4-FFF2-40B4-BE49-F238E27FC236}">
                <a16:creationId xmlns:a16="http://schemas.microsoft.com/office/drawing/2014/main" id="{F40203F6-589C-B1C9-C28F-B7C1EDDDA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8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</p:txBody>
      </p:sp>
      <p:pic>
        <p:nvPicPr>
          <p:cNvPr id="23560" name="Picture 111">
            <a:extLst>
              <a:ext uri="{FF2B5EF4-FFF2-40B4-BE49-F238E27FC236}">
                <a16:creationId xmlns:a16="http://schemas.microsoft.com/office/drawing/2014/main" id="{ECBF84E3-66B7-974E-6EE2-5C71A3CA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0824" y="4769469"/>
            <a:ext cx="4535487" cy="174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05CDC2-1AF0-9D5B-CC1C-16BFB4E0F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12" r="674"/>
          <a:stretch/>
        </p:blipFill>
        <p:spPr>
          <a:xfrm>
            <a:off x="6537066" y="929920"/>
            <a:ext cx="2382339" cy="215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B229ADA-6977-42A4-8AA9-46A775F3BB06}"/>
              </a:ext>
            </a:extLst>
          </p:cNvPr>
          <p:cNvSpPr txBox="1"/>
          <p:nvPr/>
        </p:nvSpPr>
        <p:spPr>
          <a:xfrm>
            <a:off x="295968" y="823460"/>
            <a:ext cx="7574352" cy="312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表面凸出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尖锐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处：电荷密度较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E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较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大；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表面比较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平坦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处：电荷密度较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E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较小；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表面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凹陷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处，电荷密度更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E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更小；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u"/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33DEF1-6436-44D4-B0CB-736C222E47AD}"/>
              </a:ext>
            </a:extLst>
          </p:cNvPr>
          <p:cNvSpPr/>
          <p:nvPr/>
        </p:nvSpPr>
        <p:spPr>
          <a:xfrm>
            <a:off x="295968" y="2773312"/>
            <a:ext cx="7732356" cy="1243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电荷分布满足能量最低原理；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面电荷密度与曲率半径并不存在单一的函数关系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40D1500-F782-4C96-37A0-2EB228C0E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73025"/>
            <a:ext cx="6215062" cy="7620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尖端放电及其应用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980BD2B-F9A1-EAE7-5B6A-89C423BACD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0455" y="3436287"/>
            <a:ext cx="6843964" cy="1546966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zh-CN" altLang="en-US" sz="31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应用：</a:t>
            </a:r>
            <a:endParaRPr lang="zh-CN" altLang="en-US" sz="31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2292" name="Picture 4" descr="https://p5.itc.cn/q_70/images01/20210719/62014887615e4d0eb9ebb4df301a933c.jpeg">
            <a:extLst>
              <a:ext uri="{FF2B5EF4-FFF2-40B4-BE49-F238E27FC236}">
                <a16:creationId xmlns:a16="http://schemas.microsoft.com/office/drawing/2014/main" id="{C8D96AF6-0A92-43E0-A101-52CF0197F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69" y="959358"/>
            <a:ext cx="2748678" cy="181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1E4CC8-674F-4C6B-B8A8-69BEA24A4F85}"/>
              </a:ext>
            </a:extLst>
          </p:cNvPr>
          <p:cNvSpPr/>
          <p:nvPr/>
        </p:nvSpPr>
        <p:spPr>
          <a:xfrm>
            <a:off x="179388" y="916195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危害：</a:t>
            </a:r>
          </a:p>
        </p:txBody>
      </p:sp>
      <p:pic>
        <p:nvPicPr>
          <p:cNvPr id="12294" name="Picture 6" descr="https://img.chinaaet.com/images/2021/10/28/6377101638976858286744949.jpg">
            <a:extLst>
              <a:ext uri="{FF2B5EF4-FFF2-40B4-BE49-F238E27FC236}">
                <a16:creationId xmlns:a16="http://schemas.microsoft.com/office/drawing/2014/main" id="{D2959D4B-BF21-446C-99AC-D625A8F8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57" y="916195"/>
            <a:ext cx="2690805" cy="179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B5786C-1A4E-49EF-BC7E-31F70B55DF9E}"/>
              </a:ext>
            </a:extLst>
          </p:cNvPr>
          <p:cNvSpPr txBox="1"/>
          <p:nvPr/>
        </p:nvSpPr>
        <p:spPr>
          <a:xfrm>
            <a:off x="2563702" y="277174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雷击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16C25B-AB2D-452A-A2AD-2C8EE75F414F}"/>
              </a:ext>
            </a:extLst>
          </p:cNvPr>
          <p:cNvSpPr txBox="1"/>
          <p:nvPr/>
        </p:nvSpPr>
        <p:spPr>
          <a:xfrm>
            <a:off x="5677489" y="275483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电晕放电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182A80C-C80A-4A0E-9CF1-76B5CF9908EA}"/>
              </a:ext>
            </a:extLst>
          </p:cNvPr>
          <p:cNvGrpSpPr/>
          <p:nvPr/>
        </p:nvGrpSpPr>
        <p:grpSpPr>
          <a:xfrm>
            <a:off x="1402277" y="3398473"/>
            <a:ext cx="6782869" cy="3318585"/>
            <a:chOff x="1402277" y="3398473"/>
            <a:chExt cx="6782869" cy="3318585"/>
          </a:xfrm>
        </p:grpSpPr>
        <p:pic>
          <p:nvPicPr>
            <p:cNvPr id="12296" name="Picture 8" descr="https://uimgproxy.suning.cn/uimg1/sop/commodity/5ZuHonivncoLmPc8JRTa0Q.jpg">
              <a:extLst>
                <a:ext uri="{FF2B5EF4-FFF2-40B4-BE49-F238E27FC236}">
                  <a16:creationId xmlns:a16="http://schemas.microsoft.com/office/drawing/2014/main" id="{25F4EA1A-2D66-4AB6-A534-BFA17D1C9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36" b="29813"/>
            <a:stretch/>
          </p:blipFill>
          <p:spPr bwMode="auto">
            <a:xfrm>
              <a:off x="1904383" y="3973292"/>
              <a:ext cx="2823957" cy="267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Copper Lightning Arrester, Lightning Arrester in Jagdamba Nagar ...">
              <a:extLst>
                <a:ext uri="{FF2B5EF4-FFF2-40B4-BE49-F238E27FC236}">
                  <a16:creationId xmlns:a16="http://schemas.microsoft.com/office/drawing/2014/main" id="{568277DA-EC1B-49DB-80D0-F2A3724D3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461" y="3902373"/>
              <a:ext cx="2814685" cy="2814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73C73EC-3F3D-406E-9EFC-5D7467DE7C16}"/>
                </a:ext>
              </a:extLst>
            </p:cNvPr>
            <p:cNvSpPr txBox="1"/>
            <p:nvPr/>
          </p:nvSpPr>
          <p:spPr>
            <a:xfrm>
              <a:off x="1402277" y="3398473"/>
              <a:ext cx="46426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避雷针 （</a:t>
              </a: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lightning arrester </a:t>
              </a:r>
              <a:r>
                <a:rPr lang="zh-CN" altLang="en-US" sz="2800" dirty="0"/>
                <a:t>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bldLvl="5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1840</TotalTime>
  <Words>964</Words>
  <Application>Microsoft Office PowerPoint</Application>
  <PresentationFormat>全屏显示(4:3)</PresentationFormat>
  <Paragraphs>191</Paragraphs>
  <Slides>22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等线</vt:lpstr>
      <vt:lpstr>等线 Light</vt:lpstr>
      <vt:lpstr>黑体</vt:lpstr>
      <vt:lpstr>华文中宋</vt:lpstr>
      <vt:lpstr>宋体</vt:lpstr>
      <vt:lpstr>Arial</vt:lpstr>
      <vt:lpstr>Calibri</vt:lpstr>
      <vt:lpstr>Calibri Light</vt:lpstr>
      <vt:lpstr>Symbol</vt:lpstr>
      <vt:lpstr>Times New Roman</vt:lpstr>
      <vt:lpstr>Verdana</vt:lpstr>
      <vt:lpstr>Wingdings</vt:lpstr>
      <vt:lpstr>Office 主题​​</vt:lpstr>
      <vt:lpstr>Equation</vt:lpstr>
      <vt:lpstr>MathType 7.0 Equation</vt:lpstr>
      <vt:lpstr>Paintbrush Picture</vt:lpstr>
      <vt:lpstr>Equation.3</vt:lpstr>
      <vt:lpstr>PowerPoint 演示文稿</vt:lpstr>
      <vt:lpstr>PowerPoint 演示文稿</vt:lpstr>
      <vt:lpstr>PowerPoint 演示文稿</vt:lpstr>
      <vt:lpstr>§2.1 静电场中的导体</vt:lpstr>
      <vt:lpstr>一般情况</vt:lpstr>
      <vt:lpstr>导体静电平衡时的性质</vt:lpstr>
      <vt:lpstr>PowerPoint 演示文稿</vt:lpstr>
      <vt:lpstr>孤立导体电荷分布有以下定性规律  </vt:lpstr>
      <vt:lpstr>尖端放电及其应用 </vt:lpstr>
      <vt:lpstr>尖端放电应用：场离子显微镜</vt:lpstr>
      <vt:lpstr>二、导体空腔的静电平衡性质 </vt:lpstr>
      <vt:lpstr>1. 腔内无带电体 </vt:lpstr>
      <vt:lpstr>PowerPoint 演示文稿</vt:lpstr>
      <vt:lpstr>2. 空腔内部有带电体 q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MagCao</cp:lastModifiedBy>
  <cp:revision>47</cp:revision>
  <dcterms:created xsi:type="dcterms:W3CDTF">2023-03-05T08:12:24Z</dcterms:created>
  <dcterms:modified xsi:type="dcterms:W3CDTF">2023-03-08T04:28:47Z</dcterms:modified>
</cp:coreProperties>
</file>